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handoutMasterIdLst>
    <p:handoutMasterId r:id="rId48"/>
  </p:handoutMasterIdLst>
  <p:sldIdLst>
    <p:sldId id="256" r:id="rId2"/>
    <p:sldId id="297" r:id="rId3"/>
    <p:sldId id="257" r:id="rId4"/>
    <p:sldId id="258" r:id="rId5"/>
    <p:sldId id="259" r:id="rId6"/>
    <p:sldId id="289" r:id="rId7"/>
    <p:sldId id="260" r:id="rId8"/>
    <p:sldId id="261" r:id="rId9"/>
    <p:sldId id="263" r:id="rId10"/>
    <p:sldId id="264" r:id="rId11"/>
    <p:sldId id="265" r:id="rId12"/>
    <p:sldId id="300" r:id="rId13"/>
    <p:sldId id="296" r:id="rId14"/>
    <p:sldId id="262" r:id="rId15"/>
    <p:sldId id="290" r:id="rId16"/>
    <p:sldId id="266" r:id="rId17"/>
    <p:sldId id="267" r:id="rId18"/>
    <p:sldId id="291" r:id="rId19"/>
    <p:sldId id="268" r:id="rId20"/>
    <p:sldId id="270" r:id="rId21"/>
    <p:sldId id="271" r:id="rId22"/>
    <p:sldId id="295" r:id="rId23"/>
    <p:sldId id="272" r:id="rId24"/>
    <p:sldId id="273" r:id="rId25"/>
    <p:sldId id="274" r:id="rId26"/>
    <p:sldId id="275" r:id="rId27"/>
    <p:sldId id="276" r:id="rId28"/>
    <p:sldId id="277" r:id="rId29"/>
    <p:sldId id="278" r:id="rId30"/>
    <p:sldId id="279" r:id="rId31"/>
    <p:sldId id="280" r:id="rId32"/>
    <p:sldId id="269" r:id="rId33"/>
    <p:sldId id="286" r:id="rId34"/>
    <p:sldId id="281" r:id="rId35"/>
    <p:sldId id="282" r:id="rId36"/>
    <p:sldId id="283" r:id="rId37"/>
    <p:sldId id="284" r:id="rId38"/>
    <p:sldId id="285" r:id="rId39"/>
    <p:sldId id="294" r:id="rId40"/>
    <p:sldId id="287" r:id="rId41"/>
    <p:sldId id="288" r:id="rId42"/>
    <p:sldId id="292" r:id="rId43"/>
    <p:sldId id="293" r:id="rId44"/>
    <p:sldId id="298" r:id="rId45"/>
    <p:sldId id="301" r:id="rId4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00EA6A"/>
    <a:srgbClr val="FF0000"/>
    <a:srgbClr val="D9F0B6"/>
    <a:srgbClr val="49B1D4"/>
    <a:srgbClr val="F9553F"/>
    <a:srgbClr val="FF6699"/>
    <a:srgbClr val="FFFFCC"/>
    <a:srgbClr val="FF0066"/>
    <a:srgbClr val="0088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6" autoAdjust="0"/>
    <p:restoredTop sz="94747" autoAdjust="0"/>
  </p:normalViewPr>
  <p:slideViewPr>
    <p:cSldViewPr snapToGrid="0">
      <p:cViewPr>
        <p:scale>
          <a:sx n="102" d="100"/>
          <a:sy n="102" d="100"/>
        </p:scale>
        <p:origin x="708" y="20"/>
      </p:cViewPr>
      <p:guideLst>
        <p:guide orient="horz" pos="2160"/>
        <p:guide pos="3840"/>
      </p:guideLst>
    </p:cSldViewPr>
  </p:slideViewPr>
  <p:outlineViewPr>
    <p:cViewPr>
      <p:scale>
        <a:sx n="33" d="100"/>
        <a:sy n="33" d="100"/>
      </p:scale>
      <p:origin x="0" y="-3047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182F61A4-B8A6-4A3E-9D86-3AFC2DA7F3E3}" type="datetimeFigureOut">
              <a:rPr lang="en-US" smtClean="0"/>
              <a:t>8/26/2024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C75173AE-A630-43AC-ABA4-ECD8C99A782D}" type="slidenum">
              <a:rPr lang="en-US" smtClean="0"/>
              <a:t>‹#›</a:t>
            </a:fld>
            <a:endParaRPr lang="en-US"/>
          </a:p>
        </p:txBody>
      </p:sp>
    </p:spTree>
    <p:extLst>
      <p:ext uri="{BB962C8B-B14F-4D97-AF65-F5344CB8AC3E}">
        <p14:creationId xmlns:p14="http://schemas.microsoft.com/office/powerpoint/2010/main" val="21588926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8800" units="cm"/>
          <inkml:channel name="Y" type="integer" max="18000" units="cm"/>
          <inkml:channel name="F" type="integer" max="4095"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1-01T22:31:55.841"/>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DED6911F-ACAC-4F61-905A-04838A38740D}" emma:medium="tactile" emma:mode="ink">
          <msink:context xmlns:msink="http://schemas.microsoft.com/ink/2010/main" type="writingRegion" rotatedBoundingBox="13448,3548 7563,3500 7571,2468 13457,2516"/>
        </emma:interpretation>
      </emma:emma>
    </inkml:annotationXML>
    <inkml:traceGroup>
      <inkml:annotationXML>
        <emma:emma xmlns:emma="http://www.w3.org/2003/04/emma" version="1.0">
          <emma:interpretation id="{C07A1EAA-E22C-4B4F-8EFC-7485755B21CC}" emma:medium="tactile" emma:mode="ink">
            <msink:context xmlns:msink="http://schemas.microsoft.com/ink/2010/main" type="paragraph" rotatedBoundingBox="13448,3548 7563,3500 7571,2468 13457,2516" alignmentLevel="1"/>
          </emma:interpretation>
        </emma:emma>
      </inkml:annotationXML>
      <inkml:traceGroup>
        <inkml:annotationXML>
          <emma:emma xmlns:emma="http://www.w3.org/2003/04/emma" version="1.0">
            <emma:interpretation id="{019B8082-3788-4AA2-A74F-FE319588C3BB}" emma:medium="tactile" emma:mode="ink">
              <msink:context xmlns:msink="http://schemas.microsoft.com/ink/2010/main" type="line" rotatedBoundingBox="13448,3548 7563,3500 7571,2468 13457,2516"/>
            </emma:interpretation>
          </emma:emma>
        </inkml:annotationXML>
        <inkml:traceGroup>
          <inkml:annotationXML>
            <emma:emma xmlns:emma="http://www.w3.org/2003/04/emma" version="1.0">
              <emma:interpretation id="{E2D105A4-99FE-4F0C-8611-C892808A25C3}" emma:medium="tactile" emma:mode="ink">
                <msink:context xmlns:msink="http://schemas.microsoft.com/ink/2010/main" type="inkWord" rotatedBoundingBox="13449,3483 11450,3467 11458,2500 13457,2516"/>
              </emma:interpretation>
              <emma:one-of disjunction-type="recognition" id="oneOf0">
                <emma:interpretation id="interp0" emma:lang="" emma:confidence="1">
                  <emma:literal/>
                </emma:interpretation>
              </emma:one-of>
            </emma:emma>
          </inkml:annotationXML>
          <inkml:trace contextRef="#ctx0" brushRef="#br0">308 40 22 0,'-3'0'1'0,"2"-1"11"0,2 1 26 0,-1 0-4 15,0 0-5-15,0 0-1 0,0 0-11 0,0 0-7 16,0 0 9-16,0 0-8 0,0 0-1 0,0 0 1 15,0 0-9-15,0 1 7 0,0 1 0 0,0-1 11 0,0 1 3 16,0-1 1-16,0 1 5 0,0-1-2 0,0 1 1 16,0-2-1-16,0 1-11 0,0-1 3 0,0 0-5 15,0 0 4-15,-1 0-12 0,0 0 15 0,-1 0-7 16,2 0 9-16,-1 0-13 0,-16-12 4 0,14 9-2 16,-1-1 1-16,0 1-9 0,1 0 3 0,-3 0-3 0,1 0 3 15,-3 0-6-15,2 0 12 0,-2 2-4 0,1-2 5 16,1 1-14-16,-3-1 3 0,2 2 4 0,-1 1-1 15,1-2 0-15,0 2 5 0,-1-1-10 0,0 1 8 16,0-2-4-16,1 2-4 0,-1 2 5 0,1-2-5 16,1 3-1-16,-3-2 0 0,2 4 0 0,0-1 0 15,-1 1 7-15,1-1 1 0,1 0-4 0,-1 1 1 0,1 1-4 16,1 0 7-16,1 1-3 0,0-1 3 0,-1 1-12 16,1 2 3-16,-1-2 1 0,1 2 1 0,-1 0 6 0,1 0-9 15,1 0 6-15,0-2-8 0,0 2 0 0,2-2 4 16,-2 1-2-16,1-1 5 0,-1 0 5 0,2 1-3 15,1 2-9-15,-2-1 4 0,1-2-10 0,-1-1 8 16,2 2 3-16,-1-1 0 0,1-1-1 0,0 3 8 16,0 0 1-16,0-2 3 0,1 0 0 0,4-1-6 15,-2-1-5-15,-2-3 1 0,4 1-5 0,-1 0 3 16,2-1 6-16,0-1-1 0,0-1 1 0,0 0-3 16,0 0-2-16,-1-3 1 0,0 3-2 0,1-7 0 15,-2 4 1-15,1-3 1 0,-1 0 5 0,0 3-9 0,1-3 2 16,-1 4-1-16,1-1 10 0,-2-2-3 0,0 2-4 15,1 0-1-15,-1 0-4 0,1 2 3 0,1-1 1 16,-1 1 1-16,-1-1 1 0,2 2 3 0,0 3-4 16,0-1 2-16,-1 1-6 0,-1-2 2 0,2 2-1 0,-2 2 1 15,0 1-1-15,1 1-3 0,-3-1 2 0,2 1-2 16,0 0 4-16,-1-2 0 0,1 4 6 0,-2-3-2 16,2-2 21-16,-1 3-10 0,-1-2-1 0,1 2-3 15,-2-2 3-15,1 0-9 0,1 1 6 0,-2 0-7 16,1-1 6-16,-1-1-1 0,0 3-1 0,0-1 0 15,0 0 1-15,-1 0-6 0,1 2 2 0,-2-1-3 16,1 0-2-16,-1 2-1 0,-1-5 3 0,2 1-2 0,-1 1 4 16,-1-2 4-16,0 4-4 0,0-5 3 0,0 2-12 0,1 1 9 15,0-3-4-15,-1 2 6 0,0-2 4 16,0 0-11-16,0 1 6 0,3-4-7 0,0 0 4 0,0 0 0 16,-1 0 1-16,-1 0-1 0,1 0 5 0,-1 0-8 15,1 0 5-15,-1 0-4 0,1 0 6 0,-1 0-6 16,1 0 4-16,-2 1-3 0,0 1 9 0,0-2-7 15,0 0-2-15,-44 10 0 0,41-7 5 0,0-3-3 16,0 0 2-16,1 0-3 0,-3 0 0 0,2 2-2 16,-1-2 0-16,0 0-1 0,-1 0-3 0,4-2 0 15,-2-1 3-15,1 0 0 0,1-3 8 0,1 0-27 0,-1 1-6 16,4-3-10-16,-2 2-35 0,2-2-40 0,5-3-10 16,-2 2-14-16,2-4-66 0</inkml:trace>
          <inkml:trace contextRef="#ctx0" brushRef="#br0" timeOffset="3804.87">582 252 54 0,'-6'2'7'0,"6"-2"42"0,0 0 4 0,0 0-16 16,0 0-14-16,0 0-19 0,0 0 4 0,0 0-8 15,0 0 7-15,0 0-5 0,0 0 0 0,0 0-2 16,2 0-2-16,-1 0 1 0,1 0 0 0,-2-2 0 16,0 1 10-16,0-1 2 0,0 1 7 0,0-1-5 0,0 1 6 15,0-1-7-15,0 1-3 0,0 0 1 0,0-1-2 16,0 1-3-16,0-1-3 0,0-1 0 0,0 0-2 0,0 0-5 16,0 0 6-16,0 0-7 0,-3-42 5 0,1 40 0 15,2 5 1-15,0 0 1 0,0 0 11 0,0 0-12 16,0-1 4-16,0-1-7 0,0 1 3 0,0-1 1 15,0 1 1-15,-1-1 0 0,-1 1-3 0,1 0 0 16,0-1 5-16,-1 1-1 0,1-1 6 0,-1 1 5 16,1-1-11-16,-1 1 9 0,-29-13-10 0,28 13 7 15,3 1-5-15,0 0 4 0,-11 0-5 0,5 0 8 16,0 1 3-16,0 1-2 0,3 2-12 0,-3 1 6 16,-1-2-7-16,-2 0 7 0,-1 0-4 0,2 1-2 0,-1-1 4 15,2 1-4-15,0 1 6 0,-1-2-4 0,1 0-3 16,2 0 1-16,0 0 0 0,-4 1 0 0,4-1-4 15,1 0 2-15,-2 1 0 0,3 1 3 0,-4-2 9 16,1 0-3-16,1 1 6 0,1-3-15 0,0 2 3 0,1 3-5 16,-5-1 6-16,4 1-2 0,4 1 0 0,-5-1-1 15,4 0 1-15,-2 1 2 0,-6-4 2 0,2 1 4 16,2 1 21-16,1 1 13 0,1-2-6 0,2 4 5 16,-1-3-14-16,2 3-4 0,0-1-3 0,0-4-2 15,0-3-12-15,0 0-5 0,0 0 5 0,3 13-6 16,0-8-1-16,1 1 3 0,1-2-2 0,2 1 3 15,-7-5-4-15,0 0 1 0,0 0 2 0,10 7 0 0,-5-4-2 16,1 0 1-16,-5-2 1 0,8 4 0 0,-9-5-2 16,0 0 5-16,0 0-6 0,10 3 5 0,-10-3-2 0,0 0-5 15,12 6 10-15,-9-4-8 0,4 3 10 0,-2-2-8 16,-2-2-4-16,3 1 1 0,-2 1 2 0,2 0 1 16,-2-2-1-16,4 4 1 0,-2-5 0 0,0 0 2 15,-1 1-1-15,-2-2 1 0,2-1 1 0,-2 1-3 16,3-1 3-16,0 2-4 0,-6 0-9 0,0 0 12 15,0 0-3-15,0 0 6 0,0 0-14 0,1 0 12 16,12-6-6-16,-10 6 8 0,-3 0-7 0,0 0 0 16,11 0-1-16,-8 0 0 0,-3 0-4 0,0 0 10 15,10-3-3-15,-6 3 5 0,2 0-11 0,-3 0 6 0,0-1-1 16,1-1 3-16,-2-2-1 0,-2 0-1 0,3 1 1 0,0-2 0 16,0 2 0-16,-2 0 0 0,4 0-2 15,-2 0 0-15,0-1-1 0,1 1-3 0,-4 0 9 0,1-1-6 16,1-1 1-16,-1 1 4 0,2-1-4 15,-1 2 5-15,-1-1-8 0,1 0 5 0,-1-1-2 0,1 1 3 16,-2 4-5-16,0 0-3 0,0 0 3 0,0 0-1 16,0 0 7-16,0 0-2 0,0-2-2 0,0 1 1 15,0-1-1-15,0 1 0 0,6-21 2 0,-6 16-2 16,0 1-7-16,0 0 6 0,1 2-2 0,-1 3 4 0,0 0 5 16,0 0-4-16,0-2 1 0,0 1-2 0,0-1 5 15,0 1-11-15,0-1 1 0,0 1-4 0,0-1 11 16,0 1-3-16,0-1 4 0,0 2-3 0,0 0 5 0,0 0-8 15,0 0 2-15,0 0-4 0,0 0 7 0,0 0-5 16,-1 0 4-16,-13 12-5 0,13-9 6 0,-1 0-1 16,-1 1-3-16,-1 1 1 0,1-2-1 0,3-3-2 15,0 0 6-15,0 0-3 0,0 0-2 0,0 0 4 16,0 0 1-16,0 0 4 0,0 0 1 0,0 0-1 16,0 0-3-16,3 9 1 0,-3-9-8 0,0 0 6 15,1 0-3-15,-1 0 6 0,0 0 1 0,2 0-4 16,-2 0-4-16,0 0 1 0,0 0 0 0,0 0 4 0,1 0 1 15,1 0-1-15,-1 0-2 0,1 0-3 0,-2 0 3 16,0 0-2-16,0 0 6 0,0 0-2 0,0 0-1 16,0 0 0-16,0 0 2 0,0 0 13 0,0 0-4 15,0 0 6-15,0 0-11 0,0 0-2 0,1 7 2 16,-1 0-2-16,0-1 7 0,-4 0-14 0,2-3 7 0,1 0-7 16,-2 1 2-16,4 5 4 0,-1-3-9 0,0 2 6 15,0-3-6-15,-1 1 3 0,0 0 6 0,-1-1-3 16,1-1 5-16,-1 1-7 0,1-1 6 0,-1 0-7 15,1 1 6-15,-2-2 2 0,3-3-5 0,0 0 6 16,-5 11-1-16,5-5-4 0,0 2 3 0,-1-4-5 0,1-4-4 16,0 0 4-16,0 2 1 0,0-1 3 0,0 1-5 15,3 17-1-15,1-16 0 0,2 0 0 0,-3 1 0 16,-1-3 5-16,-2-1-5 0,0 0 5 0,0 0-1 0,0 0-5 16,1 0 3-16,0 0-4 0,1 0 0 0,-1 0 3 15,21 5-1-15,-14-7 3 0,-2-1 6 0,-2 1-12 16,2 2 8-16,-3-2-9 0,1-1 3 0,2 2 4 15,-1-2-8-15,-2 1 8 0,3-2-5 0,-2 1 1 16,-1 3 4-16,1-3-1 0,1 1 9 0,-2 0-13 16,-2-3 3-16,2 1-3 0,0-1 7 0,0 1-7 15,0 2 1-15,1-2-3 0,-1 1 12 0,2 2-12 16,-2-1 3-16,-3 2-6 0,0 0 8 0,0 0-1 16,1 0 3-16,1 0-3 0,-1 0 2 0,1 0 2 15,-1-1-3-15,1-1 3 0,-1 1 0 0,0-1-4 0,1 1 0 16,-1-1 0-16,1 2 0 0,-1 0-6 0,1-1 6 15,-1-1-3-15,1 1 6 0,-2-1-3 0,0 1-3 0,0-1 2 16,0 1 2-16,0-1-1 0,0 1 3 16,0 0-3-16,0-1 4 0,0 1-2 0,0-1-1 0,0 1 1 15,0-1 7-15,0 1-11 0,0-1 2 0,0 1-5 16,0-1 0-16,0 1 8 0,0-1-3 0,0 1 5 16,0-1-5-16,0 1 0 0,0-1-2 0,0 1 2 15,0-1-2-15,0 1 1 0,0 0 1 0,0-1 0 16,0 1-1-16,0-1 0 0,0 1 1 0,0-1-1 0,0 1-1 15,0-1 4-15,0 1-2 0,0-1 2 0,0 1-5 16,0-1 4-16,0 1-2 0,0-1 3 0,0 1-2 0,0-1-3 16,0 1 4-16,0-1-5 0,0 1 2 15,0 0 6-15,0-1-1 0,1 1 3 0,-1-1-7 0,0 2 1 16,2 0-3-16,-2 0 3 0,0 0-5 0,0-1 6 16,0 1 0-16,0-2 3 0,0 1-1 0,0-1-6 15,0 1 4-15,0-1-3 0,0 1 3 0,0-1 0 16,0 1-1-16,0-1 1 0,0 1 7 0,0-1-8 15,0 1-2-15,0 0-3 0,0 1 2 0,0 0 0 16,0 0 5-16,0 0-2 0,0-2-3 0,0 2 8 16,0-1-5-16,0 1 5 0,0-2-10 0,0 1 5 15,0-1 1-15,0 2 2 0,0 0-2 0,0 0-2 0,0-1 1 16,0-1 0-16,0 1 0 0,0-1 2 0,0 2-5 16,0-1 3-16,0-1-3 0,0 1 2 0,0-1-2 15,0 1 3-15,0-1 4 0,0 1-2 0,0-1 3 16,0 1-4-16,0 0-4 0,0-1 0 0,1 1 1 0,1-1 0 15,-1 1 2-15,1-1 0 0,-1-1 0 0,1 0-1 16,-1 0 4-16,0 0-2 0,1 0 0 0,-1 1-1 16,-1-1-1-16,2 1 0 0,-2 1 1 0,0-1 0 15,0 1-2-15,0-1 3 0,1 1-1 0,-1-1 2 16,2 1-5-16,-2-1 4 0,1 1-3 0,1-1 3 0,-1 1-2 16,1-1 3-16,-1 1-1 0,1-1 2 15,-1 1-3-15,1 1-4 0,-2 0 2 0,0 0-2 16,1 0 3-16,-1 0 1 0,0-1 2 0,0-1 1 0,0 1 3 15,2-1-5-15,-2 2-2 0,0 0-1 0,0 0-4 0,0 0 2 16,0 0 6-16,0 0-3 0,0 0 3 0,0 0 2 16,0 0-5-16,0 0 2 0,7 10-9 0,-7-4 11 15,-2 0-5-15,2 3 5 0,-1-2-7 0,1 1 4 16,-1-1 2-16,1 0 2 0,-2 2 11 0,1-1-8 16,1 1 1-16,0-1-6 0,0 0 1 0,0 1-1 15,0-2 2-15,0 2-2 0,0 0 3 0,0-1-1 16,1 4-4-16,1-1 2 0,-1-1-6 0,0 0 6 15,1-1 1-15,1 1 3 0,-2-1-3 0,2 1-3 16,-1-1 1-16,-1-1 0 0,2-1 3 0,0-1 0 0,0 3-1 16,-1-3 0-16,0 1-3 0,0-4 7 0,1 1-7 15,0-2 6-15,-3-2-7 0,0 0 2 0,0 0 2 16,0 0 1-16,0 0-2 0,0 0 6 0,0 0 0 16,0 0 2-16,0 0-6 0,1-16-4 0,-1 11 3 0,-3-2-3 15,2 1 2-15,-1 1 0 0,1-2-2 0,-1 1 2 16,1-1 6-16,0 0-7 0,-1-1 2 0,1-4-3 15,-1 5 8-15,1 0-7 0,-2-4 1 0,1 3-2 16,1-1-1-16,1-3 1 0,-2 2-1 0,2 1 1 16,0-6 0-16,0 2 0 0,2-2 1 0,-2 0 0 0,3 2 6 15,0 0-11-15,0 0 3 0,2 2-5 0,0 1 6 16,-2 0 4-16,3 2-4 0,-3-1 2 0,0 2-7 16,1 1 2-16,-1 0 1 0,1 3 0 0,2-1-2 15,-1 0 3-15,-1 1 0 0,2 1 1 0,-3 1 4 16,0-1-6-16,-3 2 2 0,0 0-1 0,0 0 4 0,0 0-6 15,1 0 3-15,-1 0-4 0,2 0 1 0,-2 0 3 16,0 0 1-16,0 2 2 0,0-1 0 0,0 1-1 16,6 18-2-16,-8-14 1 0,2 0-5 0,-1 0 2 15,-1-3 1-15,1 3 1 0,1 0-3 0,-2 1 2 16,2 2-2-16,0 0 3 0,2-1 2 0,-1 1-5 16,-1 0 5-16,3 1-3 0,-3-2 9 0,3 1-10 0,0 2 2 15,0-3-5-15,0 2 5 0,0-1 1 0,-3-3-1 16,3 0 1-16,0 1-2 0,-2-3 4 0,1 4-3 15,-2-4 3-15,0 2-9 0,0 2 10 0,-2-7-1 16,1 3 3-16,1-4-14 0,-3 9 11 0,-1-3-7 0,1 1 7 16,-2 1-5-16,2-4 1 0,-1 2 3 0,-1-3-1 15,2 3 3-15,-1 0-2 0,1-3-3 0,0-2 1 16,0 2 0-16,3-3 1 0,0 0 0 0,0 0 0 16,0 0 0-16,0 0 1 0,0 0 2 0,0 0-3 15,0 0-6-15,0-1 6 0,0-1-2 0,0 1 4 16,0-1 3-16,2-24-8 0,-1 16 2 0,1 1-5 15,-1-3 2-15,1 3 4 0,0 0 0 0,0-1 3 0,2 0-6 16,1 1 2-16,-1-3-5 0,-1-1 4 0,0 2-3 0,0-2 2 16,0 1 1-16,3 2-1 0,0 0 4 15,0 0-1-15,-2-2-1 0,2 3 0 0,1-1-4 0,-2 1 0 16,2 1 4-16,0 0-2 0,-1-1-1 0,2 1 3 16,1 1-1-16,-1 1 3 0,0 2-1 0,1-1-3 15,-1 2 1-15,-2 0-3 0,3 0 2 0,-6 2 2 16,0-2-1-16,4 2 1 0,-4-1 3 0,2 1-3 15,-5 1 1-15,0 0-3 0,0 0 0 0,13-5 4 16,-10 5-4-16,7 0 4 0,-7 0-2 0,-3 0 1 16,0 3-2-16,-6-3 0 0,-1 3 1 0,7 0-2 0,1 1 6 15,2 4-5-15,-1-1-8 0,-2-1 11 0,-5-2-7 16,1 2 9-16,3 3-4 0,-2 0-4 0,1 0 5 16,2-2-4-16,-1-1 10 0,-1 1-10 0,2 2 3 15,2-1-5-15,-2 1 10 0,0-2-6 0,1 3 3 0,-1-1-3 16,2 0 2-16,1 1 0 0,0-1-1 0,-3 1 0 15,-2-1 0-15,4-3-3 0,-2 3 3 0,-2-3 0 16,6 3 6-16,-4-2-6 0,0 2 0 0,8 0 0 16,-10-3 5-16,2 4-8 0,0-4 3 0,-1 3-4 15,1-1 12-15,0-2-10 0,0 0 5 0,0 0-7 16,-2 0 7-16,-1-2 0 0,-1 1-1 0,1-2 1 0,3 1-6 16,-1-1 2-16,1 0-1 0,-2-2 2 0,2-1 0 15,0 0 3-15,0 0-2 0,0 0 1 0,0 0-3 16,0 0 4-16,0 0-1 0,0 2 2 0,2-2-3 0,14 10-2 15,-7-10-1-15,-2 0 0 0,-1-1-2 0,4-1 3 16,-4-1 3-16,1-1 0 0,2 1-2 0,0-1 0 16,1 1-2-16,-2-2 2 0,-1-1 8 0,-1 2-6 15,0 0 1-15,-3-5-3 0,4 6-3 0,-2-3 3 16,-1-3 1-16,2 3 2 0,0-1-2 0,0-1 1 16,1 3-4-16,2-3 2 0,-2 1-3 0,-1-4 3 15,2 3-1-15,-3 2 1 0,4-5-5 0,-1 6 5 16,-1-3 0-16,2-4 2 0,-3 4-4 0,0-1 5 15,0 0-3-15,-1 2 4 0,1-1-5 0,0 1 4 16,0 1-3-16,-4-3 3 0,2 3-10 0,-3-1 9 0,1 1-4 16,1 0 5-16,-2 0-3 0,1 2-1 0,-2-1 5 15,0 5-3-15,0 0 2 0,0 0 0 0,0-1-5 0,0-1 2 16,0 1 0-16,0-1-2 0,0 1 1 0,-2-1-1 16,1 1 4-16,-1 0-4 0,1-1 3 0,-24-30-2 15,19 29 8-15,2-3-5 0,-1 1-2 0,-1 2-2 16,2 1 1-16,-1-1-4 0,-2 0 5 0,0 0-3 15,-1 0 6-15,2 1-3 0,-1-1 1 0,3 0-2 16,-1 2-6-16,5 1 9 0,0 0-2 0,-16-6 4 16,12 5-6-16,-4 1 1 0,2 0 0 0,5 1 0 0,-5 1 3 15,3-1-4-15,-1 0 3 0,-1 2-3 0,1-1 4 16,1-1-1-16,3-1-5 0,-9 5 3 0,8-4 3 16,-4 2-4-16,-1 0 5 0,5-1-5 0,1-2 6 0,0 0-4 15,0 0-1-15,0 0-2 0,0 1-1 0,0 1 5 16,0-1-1-16,0 0 2 0,0 1-10 15,0-1 6-15,-6 24-2 0,3-19 4 0,6 3 5 0,-2-1-5 16,2-3 0-16,5 3-1 0,-5-1 5 0,4-1-10 16,-1 3 9-16,-2 0-9 0,1-3 9 0,1 2-3 15,-2-2 0-15,2 2 0 0,0-1 0 0,0-3 0 16,1 2-1-16,-1-1 2 0,-3-1 0 0,0 2-1 16,0-3 0-16,0 1 0 0,-2 2 0 0,2-3 8 15,2 0-4-15,-2 3 5 0,2-3 3 0,-2 1-11 16,2 4 6-16,-4-4-7 0,4 4 12 0,-2-2-3 0,0-1-2 15,1 1-1-15,-1 2-6 0,1 1 0 0,-1-2 2 16,0-3 0-16,0 1 6 0,0-1-4 0,-1 1 1 0,1-1-2 16,-3-4 6-16,0 0-2 0,0 0 4 0,0 0-2 15,1 1 13-15,0-1-12 0,1 0 5 0,-1 2-8 16,1-2 3-16,-1 1 3 0,1-1-9 0,-1 0 7 16,26 2-8-16,-24-5-3 0,3-2 2 0,0 1-3 15,1-2 3-15,0-1-4 0,1-1 2 0,-1-3-4 16,2 2-13-16,-2-4-33 0,2-2-11 0,1 2-9 15,-1-2-63-15,0-1-105 0,0 1-23 0,-3-1-37 0,1 0 300 16</inkml:trace>
          <inkml:trace contextRef="#ctx0" brushRef="#br0" timeOffset="4451.42">1335-300 72 0,'-8'-9'10'16,"4"5"-9"-16,-2-1 25 0,2 4-52 0,-1 1 13 15,5 0 8-15,0 0 0 0,0 0 5 0,-7 4 5 16,5-1 6-16,1 5-11 0,-2-4 8 0,2-1-5 15,-1 1 9-15,2-4 16 0,0 0-5 0,0 0 41 0,0 0 2 16,0 0 1-16,0 2 1 0,0-1 15 0,-1-1-16 16,-1 0 4-16,1 0-9 0,-1 0-11 0,1 0-9 15,-1 0-9-15,1 0 1 0,-1 0-24 0,1 0-4 16,-1 0-3-16,2 0-1 0,0 2-5 0,0-1 1 16,0 14 2-16,5-9-1 0,1-2-3 0,0 4 3 15,1 1 1-15,0-1 2 0,2 4 5 0,0-4-7 16,0 0-3-16,0 3 0 0,-1-5 3 0,3 2 0 15,-2-3 9-15,1 1-5 0,0 0 17 0,0-2 5 0,2 2 7 16,0 0 0-16,0 0 16 0,0 0-5 0,2 1-6 16,3 0 2-16,-1 2-15 0,3 0-5 0,-1 1 2 15,1 1-4-15,-5 0-7 0,1 4 3 0,0-2-11 16,-3 2 7-16,1 0-9 0,-4 0 3 0,-2 1 0 16,-1 0-1-16,-2 2-3 0,-2 2 8 0,-5 2-3 0,-4 2 2 15,-4 4-12-15,1 3 10 0,-3 4-1 0,-6 3 4 16,-2 1-13-16,-4 2 5 0,0-1-5 0,1-2 5 15,1-3-8-15,4-2-19 0,2-4-10 0,4-1-7 16,6-1-61-16,2-5-93 0,2 0-22 0,3-5-34 16,2 0 256-16</inkml:trace>
          <inkml:trace contextRef="#ctx0" brushRef="#br0" timeOffset="6178.21">43-329 27 0,'0'0'5'16,"0"0"0"-16,0 0-1 0,0 0-5 0,0 0 0 0,0 0-1 15,0 0 8-15,0 0-8 0,0 0 7 0,0 0-5 16,0 0 18-16,0 0 14 0,0 0-2 0,0 0 8 16,-1 0-1-16,-1 0-8 0,1 0 0 0,0 0-3 15,-1 0-10-15,1 0 1 0,-1 0-10 0,-30 10 7 16,26-7-8-16,1 1-8 0,2 1 9 0,-1-2-9 16,0 1 9-16,-1 2-10 0,-2 1 3 0,1 4-4 0,0-2 4 15,0 2 3-15,-1 0-6 0,-2-1 5 0,0 2 1 16,-1-1 16-16,0 3-1 0,5-3 6 0,-7 4-1 15,2 0-10-15,-2 0 3 0,-4-4-6 0,6 1 7 16,-5 0-8-16,5-2-2 0,2 2-2 0,-3 0-5 0,2 0 10 16,0-1 1-16,-1 0 1 0,1 1-2 0,0-2 6 15,2 0-4-15,1 2 4 0,0-2-9 0,0 1-1 16,1 0 7-16,-3 1-4 0,5 1 11 0,-5-1-9 16,2 1-5-16,5 1 0 0,-6-1-9 0,5 0 9 15,-2 0-6-15,-1 1 6 0,2-1-5 0,2 0-3 16,-2-1 6-16,3 3-5 0,-2 1 4 0,0 0-7 15,0 0 2-15,-1-1-3 0,0 3 14 0,2-2-7 0,-1 0 6 16,1-1-5-16,-1 1 14 0,1-3-10 0,1 6 4 16,1-2-6-16,1-1-2 0,1 0 7 0,-2-4-8 15,-1-1 8-15,0 3-3 0,2-2 2 0,-1-1 3 16,2 1-3-16,0-2 0 0,0 2 4 0,3-2 0 0,-2 1 0 16,4-1-9-16,-1-1 2 0,-1 0 0 0,7 0 1 15,-3-1-5-15,2-2 4 0,0 0-7 0,-6 0 4 16,6-3 1-16,-4 0-4 0,1 0 5 0,-3 0-5 15,0 0 4-15,0-2 8 0,0 1-5 0,4-1 5 16,-1 1-6-16,1-1 2 0,-1 1 1 0,4-2-1 16,-5 1-4-16,1-1-1 0,1 0 2 0,-3 0-2 15,1 0-5-15,-1-1 6 0,2-1-6 0,-6 1 7 0,3-1-2 16,-2 2 4-16,0-3-6 0,-4 3 4 0,0 0-8 16,0 0 5-16,2 0 0 0,-1 0 0 0,1 0-5 0,-2 0 0 15,1 0 3-15,-1 0-1 0,0 0 1 16,0 0 0-16,2 0 0 0,-2 0 0 0,0 0-9 0,1 0-46 15,-1 0-3-15,14 6-21 0,-13-1-78 0</inkml:trace>
        </inkml:traceGroup>
        <inkml:traceGroup>
          <inkml:annotationXML>
            <emma:emma xmlns:emma="http://www.w3.org/2003/04/emma" version="1.0">
              <emma:interpretation id="{DB7E628E-FEBE-4757-B492-825CE3B03395}" emma:medium="tactile" emma:mode="ink">
                <msink:context xmlns:msink="http://schemas.microsoft.com/ink/2010/main" type="inkWord" rotatedBoundingBox="7569,2928 9556,3067 9549,3172 7561,3032"/>
              </emma:interpretation>
              <emma:one-of disjunction-type="recognition" id="oneOf1">
                <emma:interpretation id="interp1" emma:lang="" emma:confidence="1">
                  <emma:literal/>
                </emma:interpretation>
              </emma:one-of>
            </emma:emma>
          </inkml:annotationXML>
          <inkml:trace contextRef="#ctx0" brushRef="#br0" timeOffset="27200.28">-4203 112 3 0,'0'0'0'0,"0"0"5"15,0 0 2-15,0 0 1 0,0 0 11 0,-2-1 6 16,1-1 5-16,1 1-15 0,0 1 6 0,0 0-11 15,0 0-6-15,0 0 9 0,0 0 0 0,0 0 6 16,0 0 16-16,0 0-7 0,0 0 2 0,0 0 0 16,0 0 21-16,0-1-13 0,0-1 7 0,0 1-10 15,0 1-4-15,-2 0-6 0,1-2-1 0,-1 2 0 16,1 0-1-16,0 0-4 0,-1 0-1 0,1 0-2 16,-1 0-10-16,1 0 5 0,-1 0-6 0,1 0 5 0,-1 0-8 15,1 0-1-15,-1 2 5 0,1-1-4 0,-1 1 6 16,1-1-1-16,-1 0-3 0,1 1 0 0,-1-1-7 15,2 1 10-15,0-1-4 0,0 1 8 0,0 1 0 16,0-2-3-16,0 2 6 0,0 0-5 0,0-1 8 0,0-1-2 16,0 1-3-16,0-1 2 0,0 0 8 0,2 1-10 15,17 29 6-15,-13-31-7 0,0 0 2 0,1-2-8 16,-1-1 1-16,3 2-4 0,-2 0 6 0,2 1-8 16,0-2 1-16,0 1-3 0,0-1 7 0,-1-1-3 15,1 2 8-15,0-1-8 0,1 1-2 0,2 1 2 16,-3 0-5-16,3 0 3 0,-2 0 1 0,2 1 4 15,0-1-2-15,1 0 2 0,-1 0-5 0,1 0 0 0,-1 0 1 16,1-1-1-16,3 1-8 0,0 0 7 0,-2 0-3 16,-1 3 5-16,-4-2 5 0,3-1-8 0,-2 2 6 15,2 1-7-15,-1-2 4 0,0 2 0 0,3 0 0 16,0 0 0-16,-3-2 0 0,3 2 1 0,-3-1-2 0,0 1 0 16,-1-2 2-16,2 4 8 0,0-2 0 0,-2-2 2 15,2 0-4-15,-3-1 2 0,-4 0 0 0,6 0 1 16,-2 0-2-16,-1 0 3 0,3 0-4 0,-2 0 3 15,-1 2-13-15,1-2 8 0,2 0-6 0,-3-3 6 16,1 0-5-16,0 2-2 0,0-2 3 0,1 1-3 16,-1 1 4-16,0-1-1 0,1-1 4 0,-1 0-3 0,0 2 3 15,0-1-7-15,-2 1 1 0,0 1-3 0,1 0 9 16,-2 0-9-16,1 1 3 0,0 1-5 0,1 1 3 0,-1 3 5 16,0-2-3-16,2 2 3 0,0 0-6 0,0 0 6 15,3 0-4-15,-2 1 4 0,3-1-1 0,-1 0-5 16,3 1 3-16,1-2-3 0,-4-1 8 0,3-1-1 15,-1 1-1-15,-2-1-1 0,1-1 0 0,-1-1-2 16,-2-1 2-16,1-1-4 0,0 1-2 0,0-2 5 16,3 2-2-16,4 2 3 0,-3-1-7 0,-2 2 9 15,0-1-6-15,-8-1 7 0,5 2 2 0,3 2-8 16,-2-4 4-16,2 2-6 0,-1 0 5 0,-2-2-1 16,0 4 3-16,2-4-3 0,0 2 4 0,-2-3-6 0,2 0 3 15,0 2-4-15,-2-4-2 0,-1-1 11 0,1 0-9 16,-1-1 9-16,1 2-14 0,1 1 9 0,0-1-2 15,0 1 4-15,-1-2 1 0,-1 0-6 0,1 2 7 16,0-1-8-16,1 1 1 0,2 1 1 0,-1-2-3 0,0 2 3 16,-1-1 6-16,0-1-8 0,2 2 3 0,0-1-5 15,2 1 5-15,-2 0 4 0,0-2-3 0,-4 2 3 16,2 0-4-16,2 0-1 0,0 0 1 0,2 3-1 16,-2-3 0-16,-4 2 5 0,0-2-7 0,0 0 4 15,-1 0-7-15,1 0 2 0,2 3 3 0,-1-2-1 16,0 1 5-16,-1 1-3 0,1 0 1 0,-2-2-2 15,2 2 0-15,-1-2 4 0,0-1 2 0,-2 0 0 0,2 0-10 16,-2 0 4-16,2 2-3 0,1-1 4 0,-4-1 1 0,2-1 2 16,-1-1 1-16,-3 2-1 0,2-1-3 0,0-2 5 15,-1 3-7-15,-1-4 4 0,2-2-12 0,-2 4 10 16,1-5 1-16,1 5 3 0,-1 1 1 0,1-1-7 16,-1 2 3-16,1 0-4 0,-3 0 3 0,1-1-1 15,0-2 0-15,1 3 0 0,-1-3 0 0,1 3 2 16,-1 2-5-16,1-4 3 0,0 4-4 0,1-2 4 15,-1 0 4-15,1 1-2 0,0 1-4 0,-2-2 2 16,2 0-1-16,0 1 1 0,0-1 2 0,-2 0 3 16,2-3-2-16,0 0 3 0,-2 2 0 0,2 1 5 0,0 0-2 15,0 1 3-15,0-1-2 0,0-1-3 16,0-1 3-16,-2 1-3 0,2 2 2 0,0 2-6 0,-3-3-3 16,0 2 1-16,1-2 2 0,-1 0 2 0,1 3-2 15,1-2 1-15,-2 2-5 0,-3-3 6 0,0 0-3 16,0 0 4-16,0 0-3 0,0 0 0 0,0 0 6 0,0 0-6 15,0 1-3-15,0 1 5 0,0-1-3 0,0 1 6 16,0-1-4-16,0 1-24 0,0-1-19 0,0 1-9 16,-2-1-122-16</inkml:trace>
        </inkml:traceGroup>
        <inkml:traceGroup>
          <inkml:annotationXML>
            <emma:emma xmlns:emma="http://www.w3.org/2003/04/emma" version="1.0">
              <emma:interpretation id="{2D53E4F7-8F66-4A88-AB42-349B3EA16854}" emma:medium="tactile" emma:mode="ink">
                <msink:context xmlns:msink="http://schemas.microsoft.com/ink/2010/main" type="inkWord" rotatedBoundingBox="9496,3516 8989,3511 8995,2731 9502,2735"/>
              </emma:interpretation>
              <emma:one-of disjunction-type="recognition" id="oneOf2">
                <emma:interpretation id="interp2" emma:lang="" emma:confidence="0">
                  <emma:literal>.</emma:literal>
                </emma:interpretation>
                <emma:interpretation id="interp3" emma:lang="" emma:confidence="0">
                  <emma:literal>G</emma:literal>
                </emma:interpretation>
                <emma:interpretation id="interp4" emma:lang="" emma:confidence="0">
                  <emma:literal>e</emma:literal>
                </emma:interpretation>
                <emma:interpretation id="interp5" emma:lang="" emma:confidence="0">
                  <emma:literal>:</emma:literal>
                </emma:interpretation>
                <emma:interpretation id="interp6" emma:lang="" emma:confidence="0">
                  <emma:literal>?</emma:literal>
                </emma:interpretation>
              </emma:one-of>
            </emma:emma>
          </inkml:annotationXML>
          <inkml:trace contextRef="#ctx0" brushRef="#br0" timeOffset="28707.66">-2566-100 264 0,'-17'2'20'0,"0"1"22"16,-3 0 1-16,9 3 3 0,0 0-8 0,2 1-25 15,1 2 6-15,1 0-13 0,3-1-1 0,-1 0-1 16,-1-1-3-16,-1 0 1 0,0-1 3 0,2 0 1 15,4-1 0-15,-5-1-1 0,3-1-10 0,-2 0 7 16,5-3 10-16,0 0 1 0,0 0 41 0,-13 4-3 16,7-4 0-16,3 0-2 0,3 0-5 0,0 0-19 15,0 0 3-15,0 0-10 0,-1 0-11 0,1 0-4 16,0 0-2-16,0 0 1 0,-9-8-2 0,13 8 2 16,5 0 0-16,-3 0 2 0,0 0-2 0,-1 0-4 0,-3 0 3 15,3 0-2-15,-2 0 3 0,1 0-4 0,1 0-1 16,1 0 0-16,1 0 11 0,-7 0-8 0,0 0-1 15,0 0-2-15,0 0 3 0,13-6 1 0,-8 6 12 16,5-2-6-16,-3 1 11 0,-4 1-6 0,-3 0-5 0,0 0 3 16,0 0 3-16,0 0-13 0,0 0 5 0,0 0-7 15,0 0 8-15,0 0-3 0,2 0-2 0,12-2 0 16,-11 4 4-16,-3-2-3 0,0 0 7 0,0 0-7 16,0 0 3-16,0 0 2 0,3 11 0 0,2-8 0 15,-4 2-3-15,-1-2 13 0,3 1-8 0,0-1 8 16,-3 2-8-16,3-2-7 0,-2 1 6 0,-1 0-7 15,3 1 5-15,-1-1-2 0,1 1 2 0,-2 1-1 0,2-1 1 16,3 0 4-16,-1-1-6 0,5 2 4 0,-6 0-7 0,-1-2 3 16,3 2 4-16,-1-1-2 0,2 1-1 0,5-2 6 15,-5-1-9-15,0 0 8 0,4 0-14 0,-4-2 7 16,3 2-1-16,-2-1 4 0,-2-1-7 0,1-1-2 16,-1 2 6-16,0-1-3 0,0 1 13 0,0 1-15 15,-1-2 0-15,0 2-5 0,1 0 9 0,0 0 1 16,-2 0 1-16,2 0-1 0,-3 0-3 0,3 0 3 15,-3-2 0-15,0 4 1 0,1-2-4 0,1 1-1 16,-1 0-2-16,-1-1 1 0,1 3 3 0,-1 0-2 16,0 0 2-16,0 0-2 0,0 1 8 0,0 1-11 0,0 2 5 15,0-1-6-15,-2 1 4 0,1-1 1 16,1 0 1-16,1 2 1 0,-1-3 4 0,-1-2-1 0,1 4-6 16,0-6 3-16,-1 4 1 0,1-1-5 0,2-1 6 15,-2 0-5-15,0-2 4 0,-2-2 7 0,2-1-8 0,0 2 7 16,0-1-12-16,-1 1 2 0,-2-3 2 15,0 0 1-15,0 0 10 0,0 0-9 0,0 0 2 0,1 0-4 16,-1 0-1-16,0 0 6 0,1 0-2 0,1 0 3 16,-2 0-11-16,0 0 7 0,0 0-3 0,0 0 6 15,1 0-1-15,1 0-5 0,-2 0-1 0,0 0-1 16,0 0 3-16,0 0 0 0,0 0 3 0,0 0-3 0,0 0-1 16,0 0 1-16,0 0-3 0,1 0 2 15,-1 0 4-15,0 0-5 0,0 0 5 0,2 0-6 0,-2 0-6 16,0 0 11-16,0 0-5 0,0 0 5 0,0 0-3 15,0 0 0-15,0 0 0 0,0 0 0 0,0 0 0 16,0 0 3-16,0 0-2 0,0 0 1 0,0 0-3 0,0 0 1 16,0 1 1-16,0 1 0 0,0-1-11 0,0 1 8 15,0-1-2-15,0 1 5 0,0-1 9 0,0-1-10 16,0 0 2-16,0 1-5 0,0-1 3 0,0 0 0 16,0 0 1-16,0 0-1 0,0 0 7 0,0 0-5 15,0 0-2-15,0 0 0 0,0 0 0 0,0 0 1 16,0 0 2-16,0 0-2 0,0 0-6 0,0 0 7 15,0 0-2-15,0 0 6 0,0 0-6 0,0 0 0 0,0 0 0 16,0 0 0-16,-2 0 0 0,1 0-2 0,-1 0 0 16,1 0 0-16,-1 2 0 0,1-1 2 0,0 1 2 15,-1-1 0-15,-27 16 3 0,23-13 1 0,0 0-5 16,0 2 3-16,0 0-7 0,-1 0 9 0,-1 3-1 0,-1-2 3 16,1 2-11-16,-3 0 9 0,1 0-2 0,0 0 6 15,-1 2-15-15,0-2 12 0,-3 3-7 0,0-3 10 16,0 1-10-16,0 0-1 0,-3-1 4 0,3 2-3 15,-5-3 8-15,1 1-1 0,-1 0-5 0,1 0 3 16,0 1-8-16,1-1 5 0,2 0-4 0,0 0 4 16,-1 0 1-16,0-1-2 0,-2 0 5 0,4 1-4 0,2-2 9 15,0-1-7-15,3 1 0 0,0-2-3 0,0 1-1 16,2-4-1-16,3 3-1 0,-1-2 2 0,2-2 0 0,3-1 3 16,0 0 3-16,0 0-1 0,0 0 0 15,0 0-6-15,0 0 1 0,0 0-2 0,0 0 1 0,0 0 3 16,0 0-2-16,8-10 1 0,-2 6-9 0,-1-2 10 15,1 1-5-15,0-1 6 0,0 2-11 0,0 1-26 16,0-1-2-16,-2 1-14 0,2 0-56 0,0 3-137 16,-1 0-61-16,2 0-40 0,5 4 347 0</inkml:trace>
        </inkml:traceGroup>
        <inkml:traceGroup>
          <inkml:annotationXML>
            <emma:emma xmlns:emma="http://www.w3.org/2003/04/emma" version="1.0">
              <emma:interpretation id="{50382CF4-2C0E-494C-BC63-9AC3A9DE8D23}" emma:medium="tactile" emma:mode="ink">
                <msink:context xmlns:msink="http://schemas.microsoft.com/ink/2010/main" type="inkWord" rotatedBoundingBox="9304,2926 9270,2925 9271,2852 9304,2853"/>
              </emma:interpretation>
              <emma:one-of disjunction-type="recognition" id="oneOf3">
                <emma:interpretation id="interp7" emma:lang="" emma:confidence="1">
                  <emma:literal/>
                </emma:interpretation>
              </emma:one-of>
            </emma:emma>
          </inkml:annotationXML>
          <inkml:trace contextRef="#ctx0" brushRef="#br0" timeOffset="27536.97">-2500 93 658 0,'-7'-9'-11'0,"-2"1"10"0,0-3-7 0,4 2 6 15,2 1-14-15,3 0-34 0,0 1-5 0,0 0-20 16,4 1-92-16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28800" units="cm"/>
          <inkml:channel name="Y" type="integer" max="18000" units="cm"/>
          <inkml:channel name="F" type="integer" max="4095"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1-01T22:33:26.827"/>
    </inkml:context>
    <inkml:brush xml:id="br0">
      <inkml:brushProperty name="width" value="0.07938" units="cm"/>
      <inkml:brushProperty name="height" value="0.07938" units="cm"/>
      <inkml:brushProperty name="color" value="#ED1C24"/>
      <inkml:brushProperty name="fitToCurve" value="1"/>
    </inkml:brush>
  </inkml:definitions>
  <inkml:traceGroup>
    <inkml:annotationXML>
      <emma:emma xmlns:emma="http://www.w3.org/2003/04/emma" version="1.0">
        <emma:interpretation id="{E1DE7758-76F3-4228-99B3-BC62464726ED}" emma:medium="tactile" emma:mode="ink">
          <msink:context xmlns:msink="http://schemas.microsoft.com/ink/2010/main" type="writingRegion" rotatedBoundingBox="13714,3450 16642,3406 16663,4833 13736,4877"/>
        </emma:interpretation>
      </emma:emma>
    </inkml:annotationXML>
    <inkml:traceGroup>
      <inkml:annotationXML>
        <emma:emma xmlns:emma="http://www.w3.org/2003/04/emma" version="1.0">
          <emma:interpretation id="{126970DA-7CFF-4DF7-9768-14EA48708DE2}" emma:medium="tactile" emma:mode="ink">
            <msink:context xmlns:msink="http://schemas.microsoft.com/ink/2010/main" type="paragraph" rotatedBoundingBox="13714,3450 16642,3406 16663,4833 13736,4877" alignmentLevel="1"/>
          </emma:interpretation>
        </emma:emma>
      </inkml:annotationXML>
      <inkml:traceGroup>
        <inkml:annotationXML>
          <emma:emma xmlns:emma="http://www.w3.org/2003/04/emma" version="1.0">
            <emma:interpretation id="{FA34DA33-7106-46C9-9027-F24DF44E7564}" emma:medium="tactile" emma:mode="ink">
              <msink:context xmlns:msink="http://schemas.microsoft.com/ink/2010/main" type="line" rotatedBoundingBox="13714,3450 16642,3406 16663,4833 13736,4877"/>
            </emma:interpretation>
          </emma:emma>
        </inkml:annotationXML>
        <inkml:traceGroup>
          <inkml:annotationXML>
            <emma:emma xmlns:emma="http://www.w3.org/2003/04/emma" version="1.0">
              <emma:interpretation id="{2FE3A662-17D8-455B-9736-AF77709C1BDF}" emma:medium="tactile" emma:mode="ink">
                <msink:context xmlns:msink="http://schemas.microsoft.com/ink/2010/main" type="inkWord" rotatedBoundingBox="13715,3519 14000,3515 14021,4873 13736,4877"/>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53-10 15 0,'0'0'3'0,"0"0"9"0,0 0-7 0,0 0 14 0,0 0-5 16,0 0 9-16,0-2-2 0,-2 1 3 0,1-1 1 16,-1 1-2-16,-21-11-5 0,18 11-1 0,1 1-3 15,4 0 1-15,0 0-9 0,0 0 5 0,0 0-5 0,-2 0 6 16,1 0 3-16,-1 0 0 0,1 0 0 0,-1 0-3 16,-24 13-3-16,22-9-8 0,-4 1 12 0,2-1-11 15,0 4 4-15,-1-3 4 0,1 3-8 0,-1-1 8 16,1 1-11-16,0 0 12 0,0 1-8 0,2 2 9 15,-2-1-6-15,1 5 6 0,1-2 9 0,-2 2-4 16,3 4 2-16,0 3-12 0,-1 3-1 0,-1 4-1 0,2 1 13 16,0 2-16-16,1 2 7 0,0 1-10 0,-1 2 1 15,2-2 0-15,-1 2 0 0,1-1 0 0,1-1-8 0,-2 0 8 16,2 2 0-16,0 0 3 0,0 1 2 0,0 0-6 16,0 2-3-16,0 0 1 0,0 0 6 0,0-2 0 15,2 0-1-15,2-2-1 0,2 2 2 0,0-1-1 16,1-2 0-16,2-3-1 0,1-1-1 0,2-3-2 15,3-1 5-15,0-2-3 0,1-3 10 0,1 2 1 16,0-5 1-16,2-2 1 0,-3 0-2 0,-1-6 0 16,-2 0-3-16,-1-4 3 0,1-1-3 0,-3-2-10 0,-2-4 0 15,2 0-5-15,-3-3-6 0,1-3-89 16,2-1-54-16,-4 0-26 0,3-2 184 0</inkml:trace>
        </inkml:traceGroup>
        <inkml:traceGroup>
          <inkml:annotationXML>
            <emma:emma xmlns:emma="http://www.w3.org/2003/04/emma" version="1.0">
              <emma:interpretation id="{5048A60E-FF35-41EA-9ED1-02EA3E90F310}" emma:medium="tactile" emma:mode="ink">
                <msink:context xmlns:msink="http://schemas.microsoft.com/ink/2010/main" type="inkWord" rotatedBoundingBox="13857,3448 16642,3406 16658,4460 13873,4502"/>
              </emma:interpretation>
              <emma:one-of disjunction-type="recognition" id="oneOf1">
                <emma:interpretation id="interp5" emma:lang="" emma:confidence="1">
                  <emma:literal/>
                </emma:interpretation>
              </emma:one-of>
            </emma:emma>
          </inkml:annotationXML>
          <inkml:trace contextRef="#ctx0" brushRef="#br0" timeOffset="-4266.57">1543 490 34 0,'0'0'15'0,"0"0"13"0,0 0 10 0,0 0-7 15,0 0 2-15,0 2-4 0,0-1 3 0,-2 1-10 16,1-1-3-16,-1 1 0 0,1-1 0 0,-1 1-5 15,1-1 2-15,-1 1-4 0,1-1-2 0,0 1 11 16,-1-1-4-16,1 1 4 0,-1-1-10 0,2 1 10 16,0-1-7-16,0 1 7 0,0-1-2 0,0 0 3 0,0 1 2 15,0 1-1-15,0 0-4 0,-1 34-6 0,1-34 5 16,4 2-6-16,-1 1 3 0,1 0-4 0,1 2 0 16,-1-2-1-16,1-1 6 0,-2 1-7 0,0 0-5 15,-1 0 1-15,0-2-3 0,1 1-3 0,1-1 6 16,-1 1-5-16,-3-5 0 0,0 0 6 0,0 0-5 15,0 1 6-15,0 1-5 0,2-1-5 0,-1 1 4 0,-1-1-4 16,0 1 8-16,0-2-4 0,0 1 3 0,0 1-2 16,0-1 2-16,0 0-3 0,0 1-2 0,6 20 1 15,-7-16 13-15,-1 0-10 0,2 1 3 0,0-1-6 16,-1 1 7-16,1 2-7 0,-2-1 3 0,2 0-5 0,0 1-8 16,0 0 15-16,2 1-8 0,-2-1 9 0,0-3-11 15,0-6 11-15,0 0 0 0,0 0 3 0,0 0 1 16,0 0-10-16,0 0 5 0,0 0-6 0,0 0 1 0,0 0-2 15,0 0 0-15,0 0 1 0,0 0 7 0,0 0-13 16,-12-13 4-16,12 6-7 0,0-2 13 0,0 0-7 16,1 2 2-16,-1-5-6 0,2 3 4 0,-1-3-3 15,1 0 2-15,-1 1-3 0,1-3 8 0,-1 1-4 16,-1 0 4-16,2-2-6 0,1 2 2 0,0-3 1 16,2 1 2-16,0 0 0 0,-1 0-2 0,1 4 2 15,-1-1-2-15,2 2 3 0,0-1 12 0,0 2-15 0,1-1 6 16,-1 1-9-16,1 2 11 0,1 0-10 15,-1 1 5-15,-1 1-6 0,0 1 1 0,0-1 1 0,-3 2-6 16,0 1 5-16,-3 2-5 0,0 0-13 0,0 0-2 16,0 0-4-16,0 0-18 0,0 0-5 0,0 0-5 15,0 0-3-15,0 0-37 0</inkml:trace>
          <inkml:trace contextRef="#ctx0" brushRef="#br0" timeOffset="-5193.96">1116 566 24 0,'0'0'31'0,"0"0"-13"15,0 0 7-15,0 0-9 0,0 0 10 0,0 1-16 16,0 1 2-16,0-2-4 0,0 1 17 0,1 0-2 16,1-1 5-16,-1 0-4 0,1 2 9 0,-1-2-3 0,1 0-1 15,-1 0-3-15,1 0-10 0,-1 0 8 16,0 0-6-16,27 9 5 0,-23-11-17 0,-1 2 9 0,2 0-5 16,-1-1 5-16,2 1-6 0,0-2 0 0,1 2 3 15,1-1-3-15,-1-1-8 0,0 1 3 0,2-1-1 0,2 1 2 16,-3-2 1-16,-1 2-2 0,1-1-1 0,-1-1 1 15,-1 2 0-15,0-2-1 0,1 0-2 0,-5 0 1 16,6-2-2-16,-4 3 0 0,1-3 3 0,0 2-3 16,-4-1 6-16,1 1-6 0,0-2 5 0,0 1-5 15,-2 0 5-15,-1-1-5 0,0 1-3 0,1 1 0 16,1-3-3-16,-1 1 3 0,-1 1 2 0,0 0-1 16,0-1-2-16,0 1-2 0,-3-1 5 0,1 1-2 0,2 0 3 15,-2-1-4-15,1 1-5 0,-1-1-1 0,-5 1-9 16,2-1 10-16,1 4 2 0,-1-2 4 0,-2 2 10 15,-2-1-9-15,2-1 2 0,1 0-3 0,-1 0 1 0,4 3-2 16,-3-3-3-16,0 3 4 0,3 0 6 0,-6 0-5 16,3 0 1-16,0 3-4 0,2-1 1 0,0 2-6 15,1 1 8-15,-2-3-9 0,1 4 0 0,-1 0 11 16,1 0-12-16,0 2 11 0,-2-3-15 0,3 3 8 16,-2-2 1-16,2 1 2 0,-1 0 4 0,1 1 1 15,-1-1 1-15,1-1 1 0,0 1 2 0,-2 1-2 16,2-1 1-16,0 0-1 0,0 1 0 0,0-1 8 15,1-1-3-15,-1 1 4 0,1-1-7 0,1 3 2 16,1 0-3-16,-2 0 3 0,2 1 4 0,0 0 7 0,-1 1 0 16,1-1 0-16,0 0-12 0,1 1 9 0,2 0-4 15,2 1 6-15,-1-1 2 0,0-1-6 0,2-1 7 16,0 1-7-16,0-4 11 0,3 3-6 0,-3-5 0 0,3 1-2 16,-1 0 8-16,0-3-7 0,-1 1 1 0,5-2-3 15,-3 1-6-15,1-2-10 0,2-2 3 0,0-2-5 16,-1-1-4-16,3-2-20 0,-1 0-7 0,0-2-7 15,3-1-46-15</inkml:trace>
          <inkml:trace contextRef="#ctx0" brushRef="#br0" timeOffset="-8423.25">275 521 23 0,'0'0'20'0,"0"0"13"0,0 0 21 0,0 0-2 15,0 0 3-15,-2 0-16 0,1 0 0 0,-17-3-4 16,14 2-10-16,4 1 8 0,0 0-6 0,0 0 5 16,0 0-17-16,0 0-11 0,0 0 7 0,0 0-9 15,0 0 8-15,0 0 2 0,0 0 1 0,0 0 1 16,0 0 5-16,0 0-8 0,0 0-6 0,0 0 2 16,0 0 4-16,0 0-3 0,0 0 7 0,-13-12-7 15,13 12-4-15,0 0 5 0,0 0-3 0,0 0 4 0,0 0-6 16,0 0-2-16,-14-1-1 0,10 1 1 0,4 0 3 15,0 0 0-15,0 0-4 0,0 0 1 0,0 0-10 0,0-2 8 16,-13-12-1-16,5 11 1 0,8 3-11 0,0 0 9 16,0 0-4-16,0 0 6 0,-7-17-6 0,1 12-3 15,2-1 2-15,-2 0 0 0,4-2 17 0,-1 4-8 16,3 4-2-16,-4-9-3 0,0 6-8 0,4 3 9 16,0 0-2-16,0 0 2 0,0 0-5 0,0 0 7 15,-2-1 3-15,1 1-1 0,-1-2-7 0,1 1 7 16,-1 1-5-16,1 0 5 0,-1 0 0 0,-27-11-6 15,23 13 6-15,-3-1-5 0,3 1 6 0,3 1-6 0,-1 0-4 16,-1 0 1-16,1 0 10 0,0 1-12 0,1-1 9 16,-2 1-9-16,5-4 13 0,0 0-10 0,0 0 0 15,0 0-3-15,-4 14 6 0,1-10 2 0,3-4 0 16,0 0 0-16,0 0-8 0,0 2 7 0,0-1-2 0,-9 20 3 16,6-17-10-16,-3 0-2 0,0 1 2 0,2 1 1 15,-2 0 4-15,3 1 5 0,3 0 1 0,-1-1 3 16,-2 2-2-16,-3-1-2 0,-2 0 1 0,3 1 0 15,2-1 10-15,1-1-10 0,2 1-1 0,0-1-2 16,-1-3 5-16,1 2-5 0,0-1 3 0,3 0-3 16,0 1 7-16,-2 1 3 0,2-2-6 0,-3 1 4 0,-2-1-3 15,2 0-6-15,-1 1 10 0,1 1-8 0,0-2 2 16,-1 1 7-16,1 0-9 0,0 0 7 0,0 1-11 16,0-2 2-16,0 2 3 0,0-1-1 0,0-1 6 0,2 0-7 15,0 1 3-15,-2-1-5 0,3 2 1 0,0 0 11 16,0-2-9-16,1 1 7 0,1 1-12 0,0 0 6 15,0-1 1-15,-1 1 2 0,-1-3-1 0,0 3 3 16,2-1-3-16,-2-2 1 0,-3-3-2 0,0 0 3 16,5 11 0-16,-2-6 0 0,0-1 5 0,-1-1-4 15,5 2 1-15,-2 0-4 0,-2-2-1 0,-1 0 7 16,-2-3 2-16,0 0-1 0,0 0-9 0,0 0 3 16,0 0-1-16,0 2 3 0,8 11 2 0,-4-10-5 0,-4-3-2 15,0 0 0-15,0 0 4 0,0 0-4 0,0 0 7 16,0 0-7-16,0 0 3 0,9 4-2 0,-3-5-1 15,-3-2 0-15,0-1 5 0,0-2-8 0,3 3 3 16,-2-5-4-16,-1 4 6 0,2-2 1 0,-4 0-3 16,2 3 1-16,1-1-9 0,-1 1 7 0,3-3 4 0,0-3 2 15,-2 3 0-15,2-1-2 0,-1 2-10 0,-7 1 7 16,5 0-1-16,0-2 2 0,0 0 5 0,5 0-5 16,-8 0-4-16,1 0 2 0,2 0-5 0,1-1 5 15,2 1 4-15,-4 0-3 0,-1 0 4 0,-2 0-6 16,1-1-10-16,1 0 12 0,-2-1-4 0,-1 1 6 0,-5-2-3 15,4 2 3-15,1-1-2 0,2-2 3 0,5 3-7 16,-5-4 1-16,-2 0 2 0,2-1-1 0,-1-1-6 16,4-2 9-16,1 0-10 0,1-1 10 0,1 0-7 0,-5-3 3 15,8-1 1-15,-5-2 0 0,2 0-5 0,3 2 5 16,0 1 0-16,-3-2 2 0,1 3 1 0,-4 2-2 16,0 0-4-16,3 4-1 0,-5-3-3 0,4 5 4 15,-1 0 4-15,-2-2-2 0,-1 3 3 0,-1-4 0 16,-1 5-1-16,1 0-2 0,0 0-4 0,0 1 6 15,0-3-1-15,-3 2 2 0,1 1-3 0,-2-2 3 16,-2-3-3-16,3 3 3 0,0-1-8 0,-1 1 8 16,-4 2 2-16,-1-5 1 0,2 3-6 0,1 0 3 15,0-1-6-15,5 4 6 0,-4 0-6 0,1-1-6 0,4 1 1 16,0 2-1-16,0-2 10 0,0 3-3 0,0-2 0 16,0 3-2-16,4-1 4 0,-4 3-2 0,0 0 2 15,0 0-3-15,0 0 6 0,0 0-4 0,0 0 4 16,0 0-5-16,0-5 14 0,0 5-7 0,0 0 0 15,0 0-3-15,0 0-6 0,0 0 11 0,0 0-2 0,0 0 4 16,0 0-6-16,0 2 1 0,0-1 0 0,0 1 2 16,0-1 4-16,0 1-7 0,0-1 2 0,0 0-5 15,-1 26-1-15,1-24 9 0,3 1-3 0,-5-1 7 16,-1-1-2-16,3 2-3 0,-4-1 2 0,4 0-2 16,-1 0-4-16,1 0 12 0,1 1-6 0,1 2 6 15,-2-1-16-15,0-1 7 0,1 1-2 0,-1-1 5 0,3 2-4 16,-2 0 7-16,1 1-3 0,1 0 4 0,-2 2-4 15,1-3-8-15,2 3 2 0,-4-3-2 0,0 1 14 0,0-1-11 16,-3 3 10-16,-1-2-9 0,4 1 14 0,0 1-9 16,-2-1-1-16,2 1-2 0,0 2 0 0,0-4-6 15,0 5 9-15,-1-1-7 0,1 1 6 0,0 1 1 16,1 1-6-16,2 0 4 0,-1 1 0 0,-2 0-5 16,1-2 1-16,-1 2-2 0,2-2 2 0,2 3 8 15,-1 1-3-15,-1-1 5 0,5 3-1 0,-7-1-4 16,6-1-3-16,-2 1-1 0,-5-3-5 0,2-2 6 15,1 2 1-15,-1-4 2 0,2 4-6 0,0-3 5 0,0 1-4 16,0-1 4-16,0-2-14 0,0 2 9 0,0-2 0 16,0 1 4-16,0-1-1 0,-2 0-2 0,-1 1 0 15,5 0 0-15,-5 0 0 0,3-1 0 0,2 0-4 16,-3-1 3-16,1 1 0 0,-2-2-1 0,1-1 3 0,1 0-3 16,-3 1-5-16,1-1 6 0,-1-1-3 0,0-2 4 15,0 2-1-15,0 2 3 0,0-1-2 0,5 0 2 16,-4-2-6-16,-1-5 2 0,0 0-4 0,3 9 5 15,-1-5 3-15,-1-1-4 0,-1-3 1 0,0 0-2 16,0 0 2-16,0 0 1 0,0 0 3 0,0 0-3 16,0 0-2-16,10-3 0 0,-10-3-1 0,2 0 2 15,-2 6 6-15,0 0-9 0,6-10 7 0,-3 6-8 0,-2-4 3 16,1 2 0-16,0-1 0 0,-2 1 1 0,0 6 0 16,0 0 2-16,0 0-8 0,0 0 6 0,0-1-9 15,0-1 2-15,2 1 4 0,-1-1-1 0,1 1 7 16,-1-1-6-16,16-29 2 0,-14 30-3 0,-2-4 3 0,2 3 1 15,0-1 0-15,-2-3 0 0,2 0 6 0,-1 1-8 16,1-1 4-16,0 1-5 0,-2-1 3 0,4 0-2 16,-3 0-1-16,1-3 2 0,2 2 2 0,-2-1-1 15,-2 1 0-15,2 1 0 0,-1-1-1 0,1 1 0 16,-2 0 0-16,1-1 0 0,-1 2 1 0,1-1-2 16,-1-1 2-16,0 3-1 0,1-2 8 0,-2 1-9 0,1-1 1 15,1 3-5-15,-1-1 2 0,1 1 9 0,-2-1-1 16,0 4 3-16,0 0-17 0,0 0 6 0,0 0-2 15,0 0 4-15,0-2 8 0,0 2-4 0,0-1 2 16,0-1-4-16,1 1 0 0,-1-1-4 0,2 1 4 16,-2-1-4-16,0 1 4 0,0-1 3 0,0 2-6 0,0-1 6 15,0 1-5-15,0 0 3 0,1 0-2 0,-1 0 3 16,0 0-1-16,0-2 0 0,0 2 6 16,0 0-6-16,0 0-5 0,0 0 0 0,0-1 2 0,0-1-1 15,0 2 3-15,0-1 0 0,0 0 0 0,0 1 2 16,0-2-2-16,2 2 1 0,-2 0 0 0,0-1 1 15,0 1-6-15,0-2 0 0,0 2-2 0,1 0 5 16,-1-1 8-16,0 1-4 0,0 0 1 0,0 0-3 0,0 0-6 16,0 0 7-16,0 0-2 0,0 0 4 0,0 0-2 15,0 0-1-15,2 0 5 0,-2 0-5 0,0 0 5 16,0 0-11-16,0 0 3 0,0 0-5 0,0 0 17 0,0 0-9 16,0 0 2-16,0 0-4 0,0 0-4 15,0 0 5-15,0 0 1 0,0 0 2 0,0 0 3 0,0 0-5 16,0 0 2-16,0 1-1 0,0 1 7 0,0-1-11 15,0 1 2-15,0-1-3 0,0 0 13 0,0 1-10 16,0-1 6-16,0 1-6 0,0-1 9 0,9 33 1 16,-9-28-9-16,0 0 6 0,0 0-11 0,0 0 4 15,-2 0 2-15,2-2 1 0,0 2 6 0,-1 0-10 16,1 0 3-16,0 0-6 0,0 0 12 0,0-1-3 0,-2 3-1 16,1-2 0-16,-1 0 1 0,2-1-8 0,0 1 5 15,-1-1-6-15,1-1 10 0,0-1-3 0,-2 2-2 16,4 0-1-16,-2 1 0 0,1-1 0 0,1-2 2 15,-2-3-2-15,0 0-5 0,0 0 5 0,0 0-2 16,0 0 2-16,0 0-1 0,0 0 6 0,0 0-3 0,1 0 5 16,1 0-5-16,-1 0-6 0,1 0 7 15,-1 0-5-15,0 0 12 0,1 0-11 0,-1 0 1 0,1 1-4 16,-1 1 5-16,1-1 4 0,-1 1-4 0,1-1 4 16,-1 1 0-16,33 20-5 0,-31-17 5 0,0 0-5 15,1 1 10-15,-1-2-10 0,-1-1-1 0,1 2-4 16,-2-4 2-16,-1-1-3 0,0 0 0 0,0 0-2 0,2 0-7 15,-1 0-20-15,17-7-3 0,-12-1-12 0,1-1-54 16,0-2-44-16,1-1 73 0</inkml:trace>
          <inkml:trace contextRef="#ctx0" brushRef="#br0" timeOffset="-5924.13">799 516 121 0,'3'1'19'0,"-3"-1"37"0,0 0-22 0,0 0 3 15,0 0-3-15,0 0 3 0,16 10-2 0,-8-8-12 16,1 1 9-16,-9-3-9 0,1 0 12 0,17 6-8 16,-10-2-4-16,4-2-1 0,-1 0-14 0,-4 1 7 0,0-1-8 15,2-1 6-15,0-1-6 0,1 0-12 0,-1 0 6 16,0-1-9-16,-2-1-1 0,2 1-6 0,-1-2-10 15,-1 0 2-15,-1 0-32 0,0-1-47 0,0 1-4 16,2-2-20-16,0 2 126 0</inkml:trace>
          <inkml:trace contextRef="#ctx0" brushRef="#br0" timeOffset="-3417.72">1786 651 45 0,'6'-1'7'0,"-5"1"45"0,-1 0-3 15,0 0 0-15,0 0-14 0,0 0-8 0,2 0 5 16,-1 0-6-16,0 0 0 0,1 0-4 0,-1 0-4 15,1 0 3-15,-1 0 4 0,1 0-16 0,-1 0 10 16,1 0-12-16,-1 0 9 0,1 0-3 0,-1 0-1 16,1 0-1-16,1 0-4 0,35-8 7 0,-31 8 0 0,-1-1 3 15,-1-1 6-15,-2-1-11 0,1 0 3 0,0-1-5 16,-1-1 3-16,3 1-1 0,0 0-4 0,1-1 1 16,1 1-8-16,-7-1 3 0,2 0-2 0,-3-1 2 15,0 0 2-15,8 1-4 0,-4-2 0 0,6 1-2 16,-2 0-7-16,-7 0 12 0,1-1-6 0,-5 0 6 0,3 1-7 15,-2 0-4-15,5 0 8 0,2 3-5 16,-5-3 12-16,0 3-13 0,-5-1 5 0,2-1-8 0,3 5 5 16,0 0-4-16,0 0 4 0,-7-10-3 0,4 7 3 0,3 3-5 15,0 0 0-15,0 0 0 0,-2 0 2 0,1 0 2 16,-1 0-3-16,1 0 3 0,0 0 2 0,-22-15-8 16,19 14 7-16,4 1-7 0,0 0 7 0,0 0-2 15,-1 0-5-15,-1 0 5 0,1 0 2 0,-24-3-7 16,16 3 3-16,1 1-4 0,3 2 8 0,-3 0-3 15,4 0 2-15,-2 0-2 0,0 0-3 0,-1 1-3 16,1 1 5-16,-2-2-3 0,4 3 10 0,-1-2-1 16,0 1-8-16,0 0 4 0,-1 0 0 0,3-1-5 15,-1 1 8-15,1 1-8 0,-1-2 1 0,-1 2 7 0,2-2-2 16,0 2 3-16,0 0-8 0,0 0 19 0,0 0-10 16,3 1 14-16,-3 1-13 0,3-1 12 0,0 0-5 15,0 1 6-15,0-1-11 0,0 0 10 0,2 2-4 16,-2-1 5-16,1 0-9 0,2 3 5 0,-1-1-1 0,1-1 2 15,0 1 7-15,-2-1-8 0,2 0 6 0,2-2-8 16,-2 1 10-16,1-4-11 0,-1 2 5 0,3-2-7 16,-2 1 10-16,2-1-2 0,0-2-4 0,0-1 2 15,-2 1-6-15,-1-2-2 0,3 0 5 0,0 1-4 16,0 1 3-16,0-2-5 0,-3 0-1 0,4 0 1 16,0 1-3-16,1-1-1 0,2 1 0 0,-3-1 0 0,4 0 6 15,-4 0-5-15,-1 0 0 0,0-2-3 0,1-1 3 16,4 1-1-16,0 2 1 0,6 2-1 0,-7-2 1 15,0 0-10-15,1-3-1 0,-6-3-5 0,7 1-14 0,0-1-26 16,0 1-3-16,2-1-13 0,-2-2-50 0</inkml:trace>
          <inkml:trace contextRef="#ctx0" brushRef="#br0" timeOffset="-2596.12">2083 414 45 0,'10'1'7'0,"-8"1"32"0,-2-2-5 0,0 0 2 15,0 0-11-15,0 0-6 0,0 0 3 0,0 0-6 16,0 0-3-16,0 0 10 0,0 0-1 0,0 0 3 0,0 0-6 0,0 0-1 16,0 0-3-16,0 0 3 0,0 0 6 0,0 0 1 15,0 1 0-15,0-1 0 0,0 2-6 0,0-1-4 16,0 1 3-16,-6 21-2 0,6-17 9 0,2-1 3 15,0 2-4-15,-6 0 4 0,10 1-6 0,-5 1 1 16,2 1 2-16,5 2-3 0,-7-1-5 0,1 3 0 16,1 0-1-16,-2 3 2 0,2-1 2 0,0 0-13 15,1 2 5-15,-4-4-5 0,3 3 9 0,-1-1-6 16,-2-3 0-16,4 0-2 0,-4 2 5 0,3-5-10 0,0 2 2 16,2 1-5-16,0-2 5 0,0-1-6 0,-1-3 2 15,-2-2-3-15,-2-5 4 0,0 0 1 0,0 0-3 16,0 0 2-16,0 0-3 0,0 0 1 0,0 0 3 15,0 0-1-15,0 0-5 0,9-9 3 16,-6 0-7-16,-3 0 7 0,1 0-7 0,0-1-3 0,2 0 3 0,0-1-4 16,0-2 3-16,0 1-4 0,0-2 2 0,0 2-2 15,2-1 8-15,-3-1-5 0,0 0 0 0,1-1-1 16,-3 0 6-16,0 1-2 0,1 2 5 0,-1 0-5 16,0 0 2-16,0 3 4 0,0-1-7 0,0 1 5 15,2 2-9-15,-2-1 10 0,1 3 2 0,2 2 1 16,-1 0-2-16,-1 0 2 0,-1 3-2 0,0 0 2 15,0 0-7-15,0 0 5 0,0 0 0 0,0 0 3 0,0 0-8 16,0 0 8-16,0 0-3 0,2 0 6 0,-2 0-10 16,0 0 5-16,0 1-1 0,0 1 4 0,0-1 8 15,0 1-10-15,0-1 7 0,0 1-9 0,0-1-4 0,0 1 9 16,0-1-2-16,1 0 6 0,11 36-1 0,-11-32-3 16,-1-1-2-16,2 1 2 0,-1-1-3 0,1 2 10 15,-1 1-7-15,2 1 7 0,-1-1-10 0,1 2 5 16,-2 0 4-16,1 1-2 0,1 2 9 0,-1-1-8 15,1 3 5-15,0-1-6 0,0-1 6 0,0 1-13 16,2 0 3-16,-2 1-5 0,1-1 5 0,-1-1 3 16,1-1-5-16,-1 0 3 0,2-1-9 0,-2-3 2 0,0-1 3 15,0-1-1-15,1-1 3 0,-2 0-7 0,-1 1 3 16,-1-5-3-16,0 0-1 0,0 0-1 0,1-6-13 16,1-1 7-16,-1-2-26 0,2 0-37 0,0-1-14 15,2-1-16-15,-1-2-139 0</inkml:trace>
          <inkml:trace contextRef="#ctx0" brushRef="#br0" timeOffset="-1557.09">2313 234 131 0,'0'0'48'0,"0"0"-2"16,0 0-3-16,1 0 1 0,1 0-10 0,-1 0-2 15,1 0 4-15,20-11-1 0,-15 11 9 0,1 0-15 0,0 2 3 16,4 1-6-16,-2 0 7 0,4 2-17 0,0-1 5 16,4-5-8-16,0 1 1 0,4 1-11 0,-1-1-4 15,2 0-1-15,1-1-6 0,2 1 0 0,-4-2-4 16,2 2 1-16,-5 0-21 0,-4-4-25 0,4 4-8 0,-10 0-13 15,5 0-96-15</inkml:trace>
          <inkml:trace contextRef="#ctx0" brushRef="#br0" timeOffset="-1953.46">2384-134 18 0,'0'5'34'0,"0"-1"-2"0,0 2 1 0,0 0-2 15,1 1 5-15,0 1-1 0,1 0-3 0,2 3 2 16,-2-1 0-16,2 2-8 0,-1 2 8 0,0 3-9 16,0 0-1-16,0 2-3 0,1 2 4 0,-1 0-1 0,-1 1 15 15,1 3-6-15,-2-2-8 0,2 7 4 0,-1-4-1 16,-1 1-11-16,1 2 5 0,-2-5-9 0,1 4-2 16,1-2-6-16,-2-2 7 0,3 1-7 0,-1 0 1 15,1-1 6-15,0-1-3 0,-1-4 5 0,2 0-11 0,1-2 6 16,-1-1-3-16,3 0 6 0,1 0 0 0,1-1-2 15,0 0-3-15,-1-1 2 0,-3-3-3 0,-1-3-1 16,4 3 5-16,-1-4-5 0,2 2 1 0,3-3-5 16,-5-2 0-16,0 1-1 0,1-2-1 0,-8-3 1 15,0 0-2-15,11 0 3 0,-6 0 3 0,2-3-4 16,-4-2-1-16,0 1-4 0,3-2-17 0,0 0 1 16,0-1-8-16,1-2 6 0,-3 2-20 0,4-1-17 0,-4-1 3 15,-4 0-10-15,2 2-13 0,-2 0 22 0,6-1-4 16,0 4 9-16,-1-2-8 0</inkml:trace>
          <inkml:trace contextRef="#ctx0" brushRef="#br0" timeOffset="-1164.02">2659-85 23 0,'10'0'3'0,"-10"0"40"0,0 0 8 0,0 0 3 16,0 0 44-16,12 10-21 0,-9-3 8 0,1 5-12 16,1 3 2-16,-4 4-13 0,7 3 6 0,-1 8-9 15,0 2-8-15,4 6 1 0,-1 5-3 0,-1 4 6 16,3 3 2-16,-4 6-18 0,-2 0-6 0,2 2-5 15,-5-3-25-15,-2-2-10 0,-1 0-1 0,0 2-7 16,0-1-28-16,-1 5-122 0,-2 0-71 0,-5-1-33 0,4 1 272 16</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28800" units="cm"/>
          <inkml:channel name="Y" type="integer" max="18000" units="cm"/>
          <inkml:channel name="F" type="integer" max="4095"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1-01T22:33:19.186"/>
    </inkml:context>
    <inkml:brush xml:id="br0">
      <inkml:brushProperty name="width" value="0.07938" units="cm"/>
      <inkml:brushProperty name="height" value="0.07938" units="cm"/>
      <inkml:brushProperty name="color" value="#ED1C24"/>
      <inkml:brushProperty name="fitToCurve" value="1"/>
    </inkml:brush>
  </inkml:definitions>
  <inkml:traceGroup>
    <inkml:annotationXML>
      <emma:emma xmlns:emma="http://www.w3.org/2003/04/emma" version="1.0">
        <emma:interpretation id="{AADC8484-14CC-4AF7-AD72-8F5723DC9EF1}" emma:medium="tactile" emma:mode="ink">
          <msink:context xmlns:msink="http://schemas.microsoft.com/ink/2010/main" type="writingRegion" rotatedBoundingBox="14381,4673 14488,3460 15104,3514 14997,4727"/>
        </emma:interpretation>
      </emma:emma>
    </inkml:annotationXML>
    <inkml:traceGroup>
      <inkml:annotationXML>
        <emma:emma xmlns:emma="http://www.w3.org/2003/04/emma" version="1.0">
          <emma:interpretation id="{4EEBB4E7-1EA1-486E-B345-463B4039BF54}" emma:medium="tactile" emma:mode="ink">
            <msink:context xmlns:msink="http://schemas.microsoft.com/ink/2010/main" type="paragraph" rotatedBoundingBox="14381,4673 14488,3460 15104,3514 14997,4727" alignmentLevel="1"/>
          </emma:interpretation>
        </emma:emma>
      </inkml:annotationXML>
      <inkml:traceGroup>
        <inkml:annotationXML>
          <emma:emma xmlns:emma="http://www.w3.org/2003/04/emma" version="1.0">
            <emma:interpretation id="{BD876947-E351-4FDF-9004-C75AB26418B5}" emma:medium="tactile" emma:mode="ink">
              <msink:context xmlns:msink="http://schemas.microsoft.com/ink/2010/main" type="line" rotatedBoundingBox="14381,4673 14488,3460 15104,3514 14997,4727"/>
            </emma:interpretation>
          </emma:emma>
        </inkml:annotationXML>
        <inkml:traceGroup>
          <inkml:annotationXML>
            <emma:emma xmlns:emma="http://www.w3.org/2003/04/emma" version="1.0">
              <emma:interpretation id="{B9CE2084-7336-486B-AE05-42063CDA01F0}" emma:medium="tactile" emma:mode="ink">
                <msink:context xmlns:msink="http://schemas.microsoft.com/ink/2010/main" type="inkWord" rotatedBoundingBox="14381,4673 14488,3460 15104,3514 14997,4727"/>
              </emma:interpretation>
              <emma:one-of disjunction-type="recognition" id="oneOf0">
                <emma:interpretation id="interp0" emma:lang="" emma:confidence="0">
                  <emma:literal>F</emma:literal>
                </emma:interpretation>
                <emma:interpretation id="interp1" emma:lang="" emma:confidence="0">
                  <emma:literal>J</emma:literal>
                </emma:interpretation>
                <emma:interpretation id="interp2" emma:lang="" emma:confidence="0">
                  <emma:literal>.</emma:literal>
                </emma:interpretation>
                <emma:interpretation id="interp3" emma:lang="" emma:confidence="0">
                  <emma:literal>I</emma:literal>
                </emma:interpretation>
                <emma:interpretation id="interp4" emma:lang="" emma:confidence="0">
                  <emma:literal>-</emma:literal>
                </emma:interpretation>
              </emma:one-of>
            </emma:emma>
          </inkml:annotationXML>
          <inkml:trace contextRef="#ctx0" brushRef="#br0">876 81 8 0,'0'-4'5'0,"0"-1"3"0,-3-1 5 0,-2 2 4 15,5-2 0-15,-4 0 1 0,2 0-2 0,2 0 2 16,-5 2-7-16,3-2 6 0,-4 0-2 0,-1 0 1 16,4-1 0-16,-3 0 0 0,5 1 1 0,1-2-5 15,-5 2-2-15,-2-1-2 0,1 1-9 0,0-1 3 16,2 1 1-16,-2 0 0 0,0 2 2 0,1-1-4 16,5 5 4-16,0 0-4 0,-10-9 3 0,6 8 3 15,4 1-6-15,0 0 4 0,-11-4-10 0,8 4 13 16,-2 0-3-16,-3 0 7 0,2 0-4 0,0 2-4 0,2 0 7 15,1 1-7-15,-3 0 2 0,-1 1-4 0,-1 1-1 16,8 1 0-16,-4-1 5 0,1 1 0 0,0 2-4 16,-4-2 4-16,2-1 3 0,1 3-8 0,1 1 6 15,0 1-8-15,-1-1 4 0,2 1 6 0,-1 0-3 16,2 2 2-16,-2 0-8 0,3 1 11 0,-2 2-1 16,2 1 3-16,-1 2-12 0,-2 1 7 0,0-1-1 0,-1 2 3 15,1 4-1-15,0-4-9 0,3 4 4 0,-3 0-4 16,0-4 5-16,0 5-5 0,0-1 1 0,-2-1-1 15,4 1 6-15,-1-2 3 0,1 2-1 0,1-5 1 0,0 1-5 16,1 1 8-16,1-2-6 0,2 2 6 0,2-1-4 16,-3 2 3-16,5-1 4 0,-5 0-2 0,1-1 0 15,2 2-11-15,-3 0 3 0,3 2-4 0,-2 1 5 0,0 1 2 16,1-2-3-16,-2 3 3 0,3-1-8 0,0-2 4 16,0 1 1-16,-4-2 2 0,3-1-6 0,-1 3 4 15,-2-3-5-15,1-1 6 0,-2 0 1 0,1-4-12 16,4 1 3-16,-4-2-7 0,4-1 6 0,-1 0 5 15,-1-2-5-15,-4-3 4 0,2-2-1 0,-2-4-8 16,0-1 5-16,0-3-7 0,0 0 5 0,0 0-23 16,0 0 3-16,6-6-12 0,-3 2-11 0,-1-2-62 15,-2-3-15-15,-1-3-23 0,2 2 149 0</inkml:trace>
          <inkml:trace contextRef="#ctx0" brushRef="#br0" timeOffset="500.09">575 451 19 0,'0'3'3'0,"0"-2"39"0,0 2 7 16,0 0 1-16,0-3 11 0,0 0-11 16,0 0 2-16,0 0-6 0,0 0-11 0,0 0-2 0,0 0-5 15,0 2 4-15,0-2-4 0,0 1 4 0,0 0 0 16,0 1 1-16,-1-2-2 0,-1 0-16 0,2 0-2 16,0 0-4-16,0 1 0 0,0 1-4 0,0-1 3 0,0 1-4 15,0-2 7-15,0 0-1 0,0 1 2 0,0 1-2 16,0-2 0-16,0 0-3 0,2 0 7 0,16 10-6 15,-13-10-2-15,1-1-4 0,2 1 1 0,-1-2 0 16,2-1-1-16,0 2 0 0,1-2-11 0,0 0 8 16,-1-2-13-16,3 1-11 0,-3 0 4 0,7 1-9 15,-1 0-26-15,-4 0-93 0,4 0 87 0</inkml:trace>
          <inkml:trace contextRef="#ctx0" brushRef="#br0" timeOffset="1315.09">1214 225 80 0,'0'0'12'0,"0"0"29"0,0 0 4 0,0 0-5 16,0 0-3-16,0 0 10 0,0 0-3 0,0-1 5 0,0 0-7 16,0-1-14-16,0 1 3 0,0-1-6 0,-1 1 0 15,-1-1-5-15,1 1-3 0,-14-32 0 0,12 29-5 0,2-3 4 16,-1 2-5-16,-1-1 3 0,2 0-10 0,-2 0 1 16,0 1 1-16,2-1-1 0,-2-2-1 0,1 2-4 15,-1 0 0-15,2 1 0 0,-1-3 0 0,-2 2-2 16,1-1 2-16,0 0-3 0,-1 1 9 0,-2-5-2 15,0 4-6-15,0 1 2 0,-1-3-9 0,1 3 11 16,-2-1-2-16,1 0 4 0,-2-1-4 0,2 0-10 16,-2-1 10-16,0 0-7 0,2 3 14 0,1 0-9 15,1 3-6-15,-1 2 0 0,2 1 1 0,1 0 5 0,-1 3 3 16,1 0-1-16,-2-1-4 0,1 3 1 0,1-1-5 16,0 4 3-16,0-1-4 0,-1 0 7 0,-1 4-2 15,2-2 2-15,0-1-14 0,0 3 14 0,0-2-11 0,1 1 11 16,-1 0-21-16,-2 0 4 0,2 2 3 0,-1-1-1 15,-1 2 6-15,1-1 3 0,0 1 6 0,1 3-2 16,-2 2 11-16,1-1-6 0,-2 1-2 0,-1 4 0 16,1-1-2-16,3 4 10 0,-2 1-2 0,4-1 5 15,-2 5-6-15,0-2 2 0,3 3-4 0,0-3 3 16,-2 1-3-16,4 1 8 0,-2-1 3 0,4 3 0 16,1-1 2-16,-2 2 2 0,1-1-1 0,-1 0 1 0,0-1 4 15,0 5-4-15,1-2 0 0,1-2-3 0,-1 2-8 16,-1-5 7-16,2 1-6 0,-2-1 5 0,1-4-13 0,-1 0 1 15,0-3 8-15,0-2-3 0,0-1-1 0,-2-3 1 16,2-1-3-16,0-2 3 0,-3-3 3 0,2 0-8 16,-1-2-1-16,-1-4-3 0,0 2 4 0,0-1-5 15,0-3 6-15,0 1-3 0,-1 0 9 0,1-3-5 16,0 0-5-16,0 0 0 0,0 0-11 0,0 0 3 16,0 0 0-16,0 0 0 0,0 0-10 0,0 2-2 15,-2-2-1-15,2 0-1 0,0 1-9 0,-1-1-11 16,-1 0-12-16,1 0-1 0,-1 0-54 0</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9A2676A-44DE-44B7-B9E3-C59BDEB3189A}" type="datetimeFigureOut">
              <a:rPr lang="en-US" smtClean="0"/>
              <a:t>8/26/2024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265663C-1CB0-4DA3-87D9-FF8BB7AD8365}" type="slidenum">
              <a:rPr lang="en-US" smtClean="0"/>
              <a:t>‹#›</a:t>
            </a:fld>
            <a:endParaRPr lang="en-US"/>
          </a:p>
        </p:txBody>
      </p:sp>
    </p:spTree>
    <p:extLst>
      <p:ext uri="{BB962C8B-B14F-4D97-AF65-F5344CB8AC3E}">
        <p14:creationId xmlns:p14="http://schemas.microsoft.com/office/powerpoint/2010/main" val="271785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65663C-1CB0-4DA3-87D9-FF8BB7AD8365}" type="slidenum">
              <a:rPr lang="en-US" smtClean="0"/>
              <a:t>1</a:t>
            </a:fld>
            <a:endParaRPr lang="en-US"/>
          </a:p>
        </p:txBody>
      </p:sp>
    </p:spTree>
    <p:extLst>
      <p:ext uri="{BB962C8B-B14F-4D97-AF65-F5344CB8AC3E}">
        <p14:creationId xmlns:p14="http://schemas.microsoft.com/office/powerpoint/2010/main" val="2799775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65663C-1CB0-4DA3-87D9-FF8BB7AD8365}" type="slidenum">
              <a:rPr lang="en-US" smtClean="0"/>
              <a:t>3</a:t>
            </a:fld>
            <a:endParaRPr lang="en-US"/>
          </a:p>
        </p:txBody>
      </p:sp>
    </p:spTree>
    <p:extLst>
      <p:ext uri="{BB962C8B-B14F-4D97-AF65-F5344CB8AC3E}">
        <p14:creationId xmlns:p14="http://schemas.microsoft.com/office/powerpoint/2010/main" val="132229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65663C-1CB0-4DA3-87D9-FF8BB7AD8365}" type="slidenum">
              <a:rPr lang="en-US" smtClean="0"/>
              <a:t>11</a:t>
            </a:fld>
            <a:endParaRPr lang="en-US"/>
          </a:p>
        </p:txBody>
      </p:sp>
    </p:spTree>
    <p:extLst>
      <p:ext uri="{BB962C8B-B14F-4D97-AF65-F5344CB8AC3E}">
        <p14:creationId xmlns:p14="http://schemas.microsoft.com/office/powerpoint/2010/main" val="2026414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F2534-C901-4FB0-9777-F94AEE221C3A}"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0F620F7F-5630-4CFF-8089-75AFE476FB80}" type="datetime1">
              <a:rPr lang="en-US" smtClean="0"/>
              <a:t>8/26/2024</a:t>
            </a:fld>
            <a:endParaRPr lang="en-US" dirty="0"/>
          </a:p>
        </p:txBody>
      </p:sp>
      <p:sp>
        <p:nvSpPr>
          <p:cNvPr id="4" name="Footer Placeholder 3"/>
          <p:cNvSpPr>
            <a:spLocks noGrp="1"/>
          </p:cNvSpPr>
          <p:nvPr>
            <p:ph type="ftr" sz="quarter" idx="11"/>
          </p:nvPr>
        </p:nvSpPr>
        <p:spPr/>
        <p:txBody>
          <a:bodyPr/>
          <a:lstStyle/>
          <a:p>
            <a:r>
              <a:rPr lang="en-US"/>
              <a:t>CIS4360 Computer Security Fundamentals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62F893-E287-4EDE-8345-173B221BF56A}"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3A3902-673F-41FC-852C-E7975CACE870}"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8475E6-987E-41DD-99D7-DC30413EEE2A}"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D35A06-D273-4045-9CB2-6447341A5D66}"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31A7A-4DDD-4DEA-B223-41CA45579E99}"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B92F15-154E-424D-A208-04920E3E5538}"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3B411A-1E67-4CA9-80FA-E967F4BECEB2}"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B40746-8DFB-4C2D-AFCA-C87835F119D5}"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0BA42B-44E2-4590-B4C0-23ACD0F14727}"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A435B5-7B78-42CF-8614-5419DDC9C1B7}" type="datetime1">
              <a:rPr lang="en-US" smtClean="0"/>
              <a:t>8/26/2024</a:t>
            </a:fld>
            <a:endParaRPr lang="en-US" dirty="0"/>
          </a:p>
        </p:txBody>
      </p:sp>
      <p:sp>
        <p:nvSpPr>
          <p:cNvPr id="6" name="Footer Placeholder 5"/>
          <p:cNvSpPr>
            <a:spLocks noGrp="1"/>
          </p:cNvSpPr>
          <p:nvPr>
            <p:ph type="ftr" sz="quarter" idx="11"/>
          </p:nvPr>
        </p:nvSpPr>
        <p:spPr/>
        <p:txBody>
          <a:bodyPr/>
          <a:lstStyle/>
          <a:p>
            <a:r>
              <a:rPr lang="en-US"/>
              <a:t>CIS4360 Computer Security Fundamentals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9C7C8A-E057-4675-84BC-97AA667CA9C5}" type="datetime1">
              <a:rPr lang="en-US" smtClean="0"/>
              <a:t>8/26/2024</a:t>
            </a:fld>
            <a:endParaRPr lang="en-US" dirty="0"/>
          </a:p>
        </p:txBody>
      </p:sp>
      <p:sp>
        <p:nvSpPr>
          <p:cNvPr id="8" name="Footer Placeholder 7"/>
          <p:cNvSpPr>
            <a:spLocks noGrp="1"/>
          </p:cNvSpPr>
          <p:nvPr>
            <p:ph type="ftr" sz="quarter" idx="11"/>
          </p:nvPr>
        </p:nvSpPr>
        <p:spPr/>
        <p:txBody>
          <a:bodyPr/>
          <a:lstStyle/>
          <a:p>
            <a:r>
              <a:rPr lang="en-US"/>
              <a:t>CIS4360 Computer Security Fundamentals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725419-4FB4-4F23-B65A-B3278B9FDF41}" type="datetime1">
              <a:rPr lang="en-US" smtClean="0"/>
              <a:t>8/26/2024</a:t>
            </a:fld>
            <a:endParaRPr lang="en-US" dirty="0"/>
          </a:p>
        </p:txBody>
      </p:sp>
      <p:sp>
        <p:nvSpPr>
          <p:cNvPr id="4" name="Footer Placeholder 3"/>
          <p:cNvSpPr>
            <a:spLocks noGrp="1"/>
          </p:cNvSpPr>
          <p:nvPr>
            <p:ph type="ftr" sz="quarter" idx="11"/>
          </p:nvPr>
        </p:nvSpPr>
        <p:spPr/>
        <p:txBody>
          <a:bodyPr/>
          <a:lstStyle/>
          <a:p>
            <a:r>
              <a:rPr lang="en-US"/>
              <a:t>CIS4360 Computer Security Fundamentals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608E70-3B7E-42F2-8E80-8C789E568C48}" type="datetime1">
              <a:rPr lang="en-US" smtClean="0"/>
              <a:t>8/26/2024</a:t>
            </a:fld>
            <a:endParaRPr lang="en-US" dirty="0"/>
          </a:p>
        </p:txBody>
      </p:sp>
      <p:sp>
        <p:nvSpPr>
          <p:cNvPr id="3" name="Footer Placeholder 2"/>
          <p:cNvSpPr>
            <a:spLocks noGrp="1"/>
          </p:cNvSpPr>
          <p:nvPr>
            <p:ph type="ftr" sz="quarter" idx="11"/>
          </p:nvPr>
        </p:nvSpPr>
        <p:spPr/>
        <p:txBody>
          <a:bodyPr/>
          <a:lstStyle/>
          <a:p>
            <a:r>
              <a:rPr lang="en-US"/>
              <a:t>CIS4360 Computer Security Fundamentals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40CFB7-51C3-4D79-B981-C3BB7CDDFA98}" type="datetime1">
              <a:rPr lang="en-US" smtClean="0"/>
              <a:t>8/26/2024</a:t>
            </a:fld>
            <a:endParaRPr lang="en-US" dirty="0"/>
          </a:p>
        </p:txBody>
      </p:sp>
      <p:sp>
        <p:nvSpPr>
          <p:cNvPr id="6" name="Footer Placeholder 5"/>
          <p:cNvSpPr>
            <a:spLocks noGrp="1"/>
          </p:cNvSpPr>
          <p:nvPr>
            <p:ph type="ftr" sz="quarter" idx="11"/>
          </p:nvPr>
        </p:nvSpPr>
        <p:spPr/>
        <p:txBody>
          <a:bodyPr/>
          <a:lstStyle/>
          <a:p>
            <a:r>
              <a:rPr lang="en-US"/>
              <a:t>CIS4360 Computer Security Fundamentals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77F303-50ED-4A76-A060-A0A3C320C2DD}" type="datetime1">
              <a:rPr lang="en-US" smtClean="0"/>
              <a:t>8/26/2024</a:t>
            </a:fld>
            <a:endParaRPr lang="en-US" dirty="0"/>
          </a:p>
        </p:txBody>
      </p:sp>
      <p:sp>
        <p:nvSpPr>
          <p:cNvPr id="6" name="Footer Placeholder 5"/>
          <p:cNvSpPr>
            <a:spLocks noGrp="1"/>
          </p:cNvSpPr>
          <p:nvPr>
            <p:ph type="ftr" sz="quarter" idx="11"/>
          </p:nvPr>
        </p:nvSpPr>
        <p:spPr/>
        <p:txBody>
          <a:bodyPr/>
          <a:lstStyle/>
          <a:p>
            <a:r>
              <a:rPr lang="en-US"/>
              <a:t>CIS4360 Computer Security Fundamentals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D2CF729-031B-467A-B34D-C708365DFBD4}" type="datetime1">
              <a:rPr lang="en-US" smtClean="0"/>
              <a:t>8/26/2024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CIS4360 Computer Security Fundamentals</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emf"/><Relationship Id="rId7" Type="http://schemas.openxmlformats.org/officeDocument/2006/relationships/image" Target="../media/image5.emf"/><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png"/><Relationship Id="rId5" Type="http://schemas.openxmlformats.org/officeDocument/2006/relationships/image" Target="../media/image40.emf"/><Relationship Id="rId10" Type="http://schemas.microsoft.com/office/2007/relationships/hdphoto" Target="../media/hdphoto1.wdp"/><Relationship Id="rId4" Type="http://schemas.openxmlformats.org/officeDocument/2006/relationships/customXml" Target="../ink/ink2.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7.tm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2.xml"/><Relationship Id="rId5" Type="http://schemas.openxmlformats.org/officeDocument/2006/relationships/image" Target="../media/image45.tmp"/><Relationship Id="rId4" Type="http://schemas.openxmlformats.org/officeDocument/2006/relationships/image" Target="../media/image44.tmp"/></Relationships>
</file>

<file path=ppt/slides/_rels/slide45.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6195" y="401492"/>
            <a:ext cx="10688491" cy="2971798"/>
          </a:xfrm>
        </p:spPr>
        <p:txBody>
          <a:bodyPr>
            <a:normAutofit/>
          </a:bodyPr>
          <a:lstStyle/>
          <a:p>
            <a:pPr>
              <a:lnSpc>
                <a:spcPct val="120000"/>
              </a:lnSpc>
              <a:spcBef>
                <a:spcPts val="600"/>
              </a:spcBef>
            </a:pPr>
            <a:r>
              <a:rPr lang="en-US" sz="4400" b="1" dirty="0" smtClean="0"/>
              <a:t>Cis4360 / CIS5379  </a:t>
            </a:r>
            <a:r>
              <a:rPr lang="en-US" sz="4400" b="1" dirty="0"/>
              <a:t/>
            </a:r>
            <a:br>
              <a:rPr lang="en-US" sz="4400" b="1" dirty="0"/>
            </a:br>
            <a:r>
              <a:rPr lang="en-US" sz="4400" b="1" dirty="0"/>
              <a:t>COMPUTER SECURITY FUNDAMENTALS</a:t>
            </a:r>
          </a:p>
        </p:txBody>
      </p:sp>
      <p:sp>
        <p:nvSpPr>
          <p:cNvPr id="3" name="Subtitle 2"/>
          <p:cNvSpPr>
            <a:spLocks noGrp="1"/>
          </p:cNvSpPr>
          <p:nvPr>
            <p:ph type="subTitle" idx="1"/>
          </p:nvPr>
        </p:nvSpPr>
        <p:spPr/>
        <p:txBody>
          <a:bodyPr>
            <a:normAutofit/>
          </a:bodyPr>
          <a:lstStyle/>
          <a:p>
            <a:r>
              <a:rPr lang="en-US" sz="3600" dirty="0">
                <a:solidFill>
                  <a:schemeClr val="tx1">
                    <a:lumMod val="95000"/>
                  </a:schemeClr>
                </a:solidFill>
              </a:rPr>
              <a:t>In 80 minutes ….</a:t>
            </a:r>
          </a:p>
        </p:txBody>
      </p:sp>
      <p:sp>
        <p:nvSpPr>
          <p:cNvPr id="4" name="Date Placeholder 3"/>
          <p:cNvSpPr>
            <a:spLocks noGrp="1"/>
          </p:cNvSpPr>
          <p:nvPr>
            <p:ph type="dt" sz="half" idx="10"/>
          </p:nvPr>
        </p:nvSpPr>
        <p:spPr/>
        <p:txBody>
          <a:bodyPr/>
          <a:lstStyle/>
          <a:p>
            <a:fld id="{A0F71B86-1D59-4F05-9BE0-DC352739A313}"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2000"/>
              <a:t>CIS4360 Computer Security Fundamentals</a:t>
            </a:r>
            <a:endParaRPr lang="en-US" sz="20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937157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2" y="5097716"/>
            <a:ext cx="8534400" cy="1507067"/>
          </a:xfrm>
        </p:spPr>
        <p:txBody>
          <a:bodyPr>
            <a:normAutofit/>
          </a:bodyPr>
          <a:lstStyle/>
          <a:p>
            <a:r>
              <a:rPr lang="en-US" sz="4000" dirty="0"/>
              <a:t>Public Key Cryptography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5683" y="1744113"/>
                <a:ext cx="10510145" cy="3443413"/>
              </a:xfrm>
            </p:spPr>
            <p:txBody>
              <a:bodyPr>
                <a:normAutofit lnSpcReduction="10000"/>
              </a:bodyPr>
              <a:lstStyle/>
              <a:p>
                <a:pPr marL="0" lvl="0" indent="0">
                  <a:buClrTx/>
                  <a:buNone/>
                </a:pPr>
                <a:endParaRPr lang="en-US" sz="2400" b="1" dirty="0">
                  <a:latin typeface="Times New Roman" panose="02020603050405020304" pitchFamily="18" charset="0"/>
                  <a:cs typeface="Times New Roman" panose="02020603050405020304" pitchFamily="18" charset="0"/>
                </a:endParaRPr>
              </a:p>
              <a:p>
                <a:pPr marL="0" lvl="0" indent="0">
                  <a:buClrTx/>
                  <a:buNone/>
                </a:pPr>
                <a:r>
                  <a:rPr lang="en-US" sz="2400" b="1" dirty="0">
                    <a:latin typeface="Times New Roman" panose="02020603050405020304" pitchFamily="18" charset="0"/>
                    <a:cs typeface="Times New Roman" panose="02020603050405020304" pitchFamily="18" charset="0"/>
                  </a:rPr>
                  <a:t> </a:t>
                </a:r>
                <a:r>
                  <a:rPr lang="en-US" sz="2400" b="1" i="1" dirty="0">
                    <a:solidFill>
                      <a:srgbClr val="FFFF00"/>
                    </a:solidFill>
                    <a:cs typeface="Times New Roman" panose="02020603050405020304" pitchFamily="18" charset="0"/>
                  </a:rPr>
                  <a:t>Asymmetric</a:t>
                </a:r>
                <a:r>
                  <a:rPr lang="en-US" sz="2400" b="1" dirty="0">
                    <a:solidFill>
                      <a:srgbClr val="FFFF00"/>
                    </a:solidFill>
                    <a:cs typeface="Times New Roman" panose="02020603050405020304" pitchFamily="18" charset="0"/>
                  </a:rPr>
                  <a:t> (key) encryption</a:t>
                </a:r>
              </a:p>
              <a:p>
                <a:pPr lvl="0">
                  <a:spcBef>
                    <a:spcPts val="600"/>
                  </a:spcBef>
                  <a:spcAft>
                    <a:spcPts val="800"/>
                  </a:spcAft>
                  <a:buClrTx/>
                  <a:buFont typeface="Wingdings" panose="05000000000000000000" pitchFamily="2" charset="2"/>
                  <a:buChar char="Ø"/>
                </a:pPr>
                <a:r>
                  <a:rPr lang="en-US" dirty="0">
                    <a:solidFill>
                      <a:schemeClr val="bg1"/>
                    </a:solidFill>
                    <a:cs typeface="Times New Roman" panose="02020603050405020304" pitchFamily="18" charset="0"/>
                  </a:rPr>
                  <a:t>publicly invented in 1975 (10 years earlier GCHQ + NSA)</a:t>
                </a:r>
              </a:p>
              <a:p>
                <a:pPr lvl="0">
                  <a:spcBef>
                    <a:spcPts val="600"/>
                  </a:spcBef>
                  <a:spcAft>
                    <a:spcPts val="800"/>
                  </a:spcAft>
                  <a:buClrTx/>
                  <a:buFont typeface="Wingdings" panose="05000000000000000000" pitchFamily="2" charset="2"/>
                  <a:buChar char="Ø"/>
                </a:pPr>
                <a:r>
                  <a:rPr lang="en-US" b="1" u="sng" dirty="0">
                    <a:solidFill>
                      <a:srgbClr val="FFFF00"/>
                    </a:solidFill>
                    <a:cs typeface="Times New Roman" panose="02020603050405020304" pitchFamily="18" charset="0"/>
                  </a:rPr>
                  <a:t>two</a:t>
                </a:r>
                <a:r>
                  <a:rPr lang="en-US" u="sng" dirty="0">
                    <a:solidFill>
                      <a:srgbClr val="FFFF00"/>
                    </a:solidFill>
                    <a:cs typeface="Times New Roman" panose="02020603050405020304" pitchFamily="18" charset="0"/>
                  </a:rPr>
                  <a:t> keys</a:t>
                </a:r>
                <a:r>
                  <a:rPr lang="en-US" dirty="0">
                    <a:solidFill>
                      <a:srgbClr val="FFFF00"/>
                    </a:solidFill>
                    <a:cs typeface="Times New Roman" panose="02020603050405020304" pitchFamily="18" charset="0"/>
                  </a:rPr>
                  <a:t>: a private and a public key</a:t>
                </a:r>
                <a:r>
                  <a:rPr lang="en-US" dirty="0">
                    <a:solidFill>
                      <a:schemeClr val="bg1"/>
                    </a:solidFill>
                    <a:cs typeface="Times New Roman" panose="02020603050405020304" pitchFamily="18" charset="0"/>
                  </a:rPr>
                  <a:t>. </a:t>
                </a:r>
              </a:p>
              <a:p>
                <a:pPr lvl="0">
                  <a:spcBef>
                    <a:spcPts val="600"/>
                  </a:spcBef>
                  <a:spcAft>
                    <a:spcPts val="800"/>
                  </a:spcAft>
                  <a:buClrTx/>
                  <a:buFont typeface="Wingdings" panose="05000000000000000000" pitchFamily="2" charset="2"/>
                  <a:buChar char="Ø"/>
                </a:pPr>
                <a:r>
                  <a:rPr lang="en-US" b="1" dirty="0">
                    <a:solidFill>
                      <a:srgbClr val="FF0000"/>
                    </a:solidFill>
                    <a:latin typeface="Cambria Math" pitchFamily="18" charset="0"/>
                    <a:ea typeface="Cambria Math" pitchFamily="18" charset="0"/>
                    <a:cs typeface="Times New Roman" panose="02020603050405020304" pitchFamily="18" charset="0"/>
                  </a:rPr>
                  <a:t>private key </a:t>
                </a:r>
                <a:r>
                  <a:rPr lang="en-US" dirty="0">
                    <a:solidFill>
                      <a:schemeClr val="bg1"/>
                    </a:solidFill>
                    <a:latin typeface="Cambria Math" pitchFamily="18" charset="0"/>
                    <a:ea typeface="Cambria Math" pitchFamily="18" charset="0"/>
                    <a:cs typeface="Times New Roman" panose="02020603050405020304" pitchFamily="18" charset="0"/>
                    <a:sym typeface="Symbol" panose="05050102010706020507" pitchFamily="18" charset="2"/>
                  </a:rPr>
                  <a:t></a:t>
                </a:r>
                <a:r>
                  <a:rPr lang="en-US" dirty="0">
                    <a:solidFill>
                      <a:schemeClr val="bg1"/>
                    </a:solidFill>
                    <a:latin typeface="Cambria Math" pitchFamily="18" charset="0"/>
                    <a:ea typeface="Cambria Math" pitchFamily="18" charset="0"/>
                    <a:cs typeface="Times New Roman" panose="02020603050405020304" pitchFamily="18" charset="0"/>
                  </a:rPr>
                  <a:t> </a:t>
                </a:r>
                <a:r>
                  <a:rPr lang="en-US" b="1" dirty="0">
                    <a:solidFill>
                      <a:srgbClr val="BF5B17"/>
                    </a:solidFill>
                    <a:latin typeface="Cambria Math" pitchFamily="18" charset="0"/>
                    <a:ea typeface="Cambria Math" pitchFamily="18" charset="0"/>
                    <a:cs typeface="Times New Roman" panose="02020603050405020304" pitchFamily="18" charset="0"/>
                  </a:rPr>
                  <a:t>public key  </a:t>
                </a:r>
              </a:p>
              <a:p>
                <a:pPr lvl="0">
                  <a:spcBef>
                    <a:spcPts val="600"/>
                  </a:spcBef>
                  <a:spcAft>
                    <a:spcPts val="800"/>
                  </a:spcAft>
                  <a:buClrTx/>
                  <a:buFont typeface="Wingdings" panose="05000000000000000000" pitchFamily="2" charset="2"/>
                  <a:buChar char="Ø"/>
                </a:pPr>
                <a:r>
                  <a:rPr lang="en-US" b="1" dirty="0">
                    <a:solidFill>
                      <a:srgbClr val="BF5B17"/>
                    </a:solidFill>
                    <a:latin typeface="Cambria Math" pitchFamily="18" charset="0"/>
                    <a:ea typeface="Cambria Math" pitchFamily="18" charset="0"/>
                    <a:cs typeface="Times New Roman" panose="02020603050405020304" pitchFamily="18" charset="0"/>
                  </a:rPr>
                  <a:t>public key</a:t>
                </a:r>
                <a:r>
                  <a:rPr lang="en-US" b="1" dirty="0">
                    <a:solidFill>
                      <a:srgbClr val="BF5B17"/>
                    </a:solidFill>
                    <a:cs typeface="Times New Roman" panose="02020603050405020304" pitchFamily="18" charset="0"/>
                  </a:rPr>
                  <a:t>  </a:t>
                </a:r>
                <a14:m>
                  <m:oMath xmlns:m="http://schemas.openxmlformats.org/officeDocument/2006/math">
                    <m:groupChr>
                      <m:groupChrPr>
                        <m:chr m:val="⇒"/>
                        <m:vertJc m:val="bot"/>
                        <m:ctrlPr>
                          <a:rPr lang="en-US" i="1" smtClean="0">
                            <a:solidFill>
                              <a:schemeClr val="bg1"/>
                            </a:solidFill>
                            <a:latin typeface="Cambria Math"/>
                            <a:cs typeface="Times New Roman" panose="02020603050405020304" pitchFamily="18" charset="0"/>
                          </a:rPr>
                        </m:ctrlPr>
                      </m:groupChrPr>
                      <m:e>
                        <m:r>
                          <m:rPr>
                            <m:brk m:alnAt="2"/>
                          </m:rPr>
                          <a:rPr lang="en-US" b="0" i="1" smtClean="0">
                            <a:solidFill>
                              <a:schemeClr val="bg1"/>
                            </a:solidFill>
                            <a:latin typeface="Cambria Math"/>
                            <a:cs typeface="Times New Roman" panose="02020603050405020304" pitchFamily="18" charset="0"/>
                          </a:rPr>
                          <m:t>h</m:t>
                        </m:r>
                        <m:r>
                          <a:rPr lang="en-US" b="0" i="1" smtClean="0">
                            <a:solidFill>
                              <a:schemeClr val="bg1"/>
                            </a:solidFill>
                            <a:latin typeface="Cambria Math"/>
                            <a:cs typeface="Times New Roman" panose="02020603050405020304" pitchFamily="18" charset="0"/>
                          </a:rPr>
                          <m:t>𝑎𝑟𝑑</m:t>
                        </m:r>
                      </m:e>
                    </m:groupChr>
                  </m:oMath>
                </a14:m>
                <a:r>
                  <a:rPr lang="en-US" dirty="0">
                    <a:solidFill>
                      <a:schemeClr val="bg1"/>
                    </a:solidFill>
                    <a:cs typeface="Times New Roman" panose="02020603050405020304" pitchFamily="18" charset="0"/>
                  </a:rPr>
                  <a:t> </a:t>
                </a:r>
                <a:r>
                  <a:rPr lang="en-US" b="1" dirty="0">
                    <a:solidFill>
                      <a:srgbClr val="FF0000"/>
                    </a:solidFill>
                    <a:latin typeface="Cambria Math" pitchFamily="18" charset="0"/>
                    <a:ea typeface="Cambria Math" pitchFamily="18" charset="0"/>
                    <a:cs typeface="Times New Roman" panose="02020603050405020304" pitchFamily="18" charset="0"/>
                  </a:rPr>
                  <a:t>private key</a:t>
                </a:r>
                <a:r>
                  <a:rPr lang="en-US" dirty="0">
                    <a:solidFill>
                      <a:schemeClr val="bg1"/>
                    </a:solidFill>
                    <a:cs typeface="Times New Roman" panose="02020603050405020304" pitchFamily="18" charset="0"/>
                  </a:rPr>
                  <a:t>, while </a:t>
                </a:r>
                <a:r>
                  <a:rPr lang="en-US" dirty="0">
                    <a:solidFill>
                      <a:srgbClr val="FF0000"/>
                    </a:solidFill>
                    <a:latin typeface="Cambria Math" pitchFamily="18" charset="0"/>
                    <a:ea typeface="Cambria Math" pitchFamily="18" charset="0"/>
                    <a:cs typeface="Times New Roman" pitchFamily="18" charset="0"/>
                  </a:rPr>
                  <a:t>private key  </a:t>
                </a:r>
                <a14:m>
                  <m:oMath xmlns:m="http://schemas.openxmlformats.org/officeDocument/2006/math">
                    <m:groupChr>
                      <m:groupChrPr>
                        <m:chr m:val="⇒"/>
                        <m:vertJc m:val="bot"/>
                        <m:ctrlPr>
                          <a:rPr lang="en-US" i="1">
                            <a:solidFill>
                              <a:schemeClr val="bg1"/>
                            </a:solidFill>
                            <a:latin typeface="Cambria Math"/>
                            <a:cs typeface="Times New Roman" panose="02020603050405020304" pitchFamily="18" charset="0"/>
                          </a:rPr>
                        </m:ctrlPr>
                      </m:groupChrPr>
                      <m:e>
                        <m:r>
                          <m:rPr>
                            <m:brk m:alnAt="2"/>
                          </m:rPr>
                          <a:rPr lang="en-US" b="0" i="1" smtClean="0">
                            <a:solidFill>
                              <a:schemeClr val="bg1"/>
                            </a:solidFill>
                            <a:latin typeface="Cambria Math"/>
                            <a:cs typeface="Times New Roman" panose="02020603050405020304" pitchFamily="18" charset="0"/>
                          </a:rPr>
                          <m:t>𝑒</m:t>
                        </m:r>
                        <m:r>
                          <a:rPr lang="en-US" b="0" i="1" smtClean="0">
                            <a:solidFill>
                              <a:schemeClr val="bg1"/>
                            </a:solidFill>
                            <a:latin typeface="Cambria Math"/>
                            <a:cs typeface="Times New Roman" panose="02020603050405020304" pitchFamily="18" charset="0"/>
                          </a:rPr>
                          <m:t>𝑎𝑠𝑦</m:t>
                        </m:r>
                      </m:e>
                    </m:groupChr>
                    <m:r>
                      <a:rPr lang="en-US" b="1" i="0" smtClean="0">
                        <a:solidFill>
                          <a:srgbClr val="BF5B17"/>
                        </a:solidFill>
                        <a:latin typeface="Cambria Math" panose="02040503050406030204" pitchFamily="18" charset="0"/>
                        <a:cs typeface="Times New Roman" panose="02020603050405020304" pitchFamily="18" charset="0"/>
                      </a:rPr>
                      <m:t>𝐩𝐮𝐛𝐥𝐢𝐜</m:t>
                    </m:r>
                    <m:r>
                      <a:rPr lang="en-US" b="1" i="0" smtClean="0">
                        <a:solidFill>
                          <a:srgbClr val="BF5B17"/>
                        </a:solidFill>
                        <a:latin typeface="Cambria Math" panose="02040503050406030204" pitchFamily="18" charset="0"/>
                        <a:cs typeface="Times New Roman" panose="02020603050405020304" pitchFamily="18" charset="0"/>
                      </a:rPr>
                      <m:t> </m:t>
                    </m:r>
                  </m:oMath>
                </a14:m>
                <a:r>
                  <a:rPr lang="en-US" b="1" dirty="0">
                    <a:solidFill>
                      <a:srgbClr val="BF5B17"/>
                    </a:solidFill>
                    <a:latin typeface="Cambria Math" pitchFamily="18" charset="0"/>
                    <a:ea typeface="Cambria Math" pitchFamily="18" charset="0"/>
                    <a:cs typeface="Times New Roman" panose="02020603050405020304" pitchFamily="18" charset="0"/>
                  </a:rPr>
                  <a:t>key</a:t>
                </a:r>
              </a:p>
              <a:p>
                <a:pPr>
                  <a:spcBef>
                    <a:spcPts val="600"/>
                  </a:spcBef>
                  <a:spcAft>
                    <a:spcPts val="800"/>
                  </a:spcAft>
                  <a:buClrTx/>
                  <a:buFont typeface="Wingdings" panose="05000000000000000000" pitchFamily="2" charset="2"/>
                  <a:buChar char="Ø"/>
                </a:pPr>
                <a:r>
                  <a:rPr lang="en-US" u="sng" dirty="0">
                    <a:solidFill>
                      <a:schemeClr val="bg1"/>
                    </a:solidFill>
                    <a:cs typeface="Times New Roman" panose="02020603050405020304" pitchFamily="18" charset="0"/>
                  </a:rPr>
                  <a:t>much slower</a:t>
                </a:r>
                <a:r>
                  <a:rPr lang="en-US" dirty="0">
                    <a:solidFill>
                      <a:schemeClr val="bg1"/>
                    </a:solidFill>
                    <a:cs typeface="Times New Roman" panose="02020603050405020304" pitchFamily="18" charset="0"/>
                  </a:rPr>
                  <a:t> than symmetric key cryptography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5683" y="1744113"/>
                <a:ext cx="10510145" cy="3443413"/>
              </a:xfrm>
              <a:blipFill>
                <a:blip r:embed="rId2"/>
                <a:stretch>
                  <a:fillRect l="-23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9E28325-70B6-4AD7-AA06-37F3B9C5402A}" type="datetime1">
              <a:rPr lang="en-US" smtClean="0"/>
              <a:t>8/26/2024</a:t>
            </a:fld>
            <a:endParaRPr lang="en-US" dirty="0"/>
          </a:p>
        </p:txBody>
      </p:sp>
      <p:sp>
        <p:nvSpPr>
          <p:cNvPr id="5" name="Footer Placeholder 4"/>
          <p:cNvSpPr>
            <a:spLocks noGrp="1"/>
          </p:cNvSpPr>
          <p:nvPr>
            <p:ph type="ftr" sz="quarter" idx="11"/>
          </p:nvPr>
        </p:nvSpPr>
        <p:spPr>
          <a:xfrm>
            <a:off x="572252" y="6352580"/>
            <a:ext cx="7543800" cy="365125"/>
          </a:xfrm>
        </p:spPr>
        <p:txBody>
          <a:bodyPr/>
          <a:lstStyle/>
          <a:p>
            <a:r>
              <a:rPr lang="en-US" sz="1600" dirty="0"/>
              <a:t>CIS4360 Computer Security Fundamentals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10</a:t>
            </a:fld>
            <a:endParaRPr lang="en-US" dirty="0"/>
          </a:p>
        </p:txBody>
      </p:sp>
      <p:sp>
        <p:nvSpPr>
          <p:cNvPr id="7" name="Rectangle 35"/>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2" name="Picture 41"/>
          <p:cNvPicPr>
            <a:picLocks noChangeAspect="1"/>
          </p:cNvPicPr>
          <p:nvPr/>
        </p:nvPicPr>
        <p:blipFill rotWithShape="1">
          <a:blip r:embed="rId3"/>
          <a:srcRect r="3785"/>
          <a:stretch/>
        </p:blipFill>
        <p:spPr>
          <a:xfrm>
            <a:off x="828840" y="400851"/>
            <a:ext cx="7251470" cy="1760591"/>
          </a:xfrm>
          <a:prstGeom prst="rect">
            <a:avLst/>
          </a:prstGeom>
          <a:ln w="28575">
            <a:noFill/>
          </a:ln>
        </p:spPr>
      </p:pic>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4941736" y="751336"/>
              <a:ext cx="1054440" cy="526320"/>
            </p14:xfrm>
          </p:contentPart>
        </mc:Choice>
        <mc:Fallback xmlns="">
          <p:pic>
            <p:nvPicPr>
              <p:cNvPr id="10" name="Ink 9"/>
              <p:cNvPicPr/>
              <p:nvPr/>
            </p:nvPicPr>
            <p:blipFill>
              <a:blip r:embed="rId5"/>
              <a:stretch>
                <a:fillRect/>
              </a:stretch>
            </p:blipFill>
            <p:spPr>
              <a:xfrm>
                <a:off x="4935256" y="747738"/>
                <a:ext cx="1070280" cy="5367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p14:cNvContentPartPr/>
              <p14:nvPr/>
            </p14:nvContentPartPr>
            <p14:xfrm>
              <a:off x="5198416" y="768886"/>
              <a:ext cx="231120" cy="447120"/>
            </p14:xfrm>
          </p:contentPart>
        </mc:Choice>
        <mc:Fallback xmlns="">
          <p:pic>
            <p:nvPicPr>
              <p:cNvPr id="23" name="Ink 22"/>
              <p:cNvPicPr/>
              <p:nvPr/>
            </p:nvPicPr>
            <p:blipFill>
              <a:blip r:embed="rId7"/>
              <a:stretch>
                <a:fillRect/>
              </a:stretch>
            </p:blipFill>
            <p:spPr>
              <a:xfrm>
                <a:off x="5190856" y="763486"/>
                <a:ext cx="244800" cy="459360"/>
              </a:xfrm>
              <a:prstGeom prst="rect">
                <a:avLst/>
              </a:prstGeom>
            </p:spPr>
          </p:pic>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10549675" y="10603938"/>
                <a:ext cx="1806438" cy="70659"/>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Tx/>
                  <a:buFont typeface="Wingdings 3" panose="05040102010807070707" pitchFamily="18" charset="2"/>
                  <a:buNone/>
                </a:pPr>
                <a:endParaRPr lang="en-US" sz="2400" b="1" dirty="0">
                  <a:latin typeface="Times New Roman" panose="02020603050405020304" pitchFamily="18" charset="0"/>
                  <a:cs typeface="Times New Roman" panose="02020603050405020304" pitchFamily="18" charset="0"/>
                </a:endParaRPr>
              </a:p>
              <a:p>
                <a:pPr marL="0" indent="0">
                  <a:buClrTx/>
                  <a:buFont typeface="Wingdings 3" panose="05040102010807070707" pitchFamily="18" charset="2"/>
                  <a:buNone/>
                </a:pPr>
                <a:r>
                  <a:rPr lang="en-US" sz="2400" b="1" dirty="0">
                    <a:latin typeface="Times New Roman" panose="02020603050405020304" pitchFamily="18" charset="0"/>
                    <a:cs typeface="Times New Roman" panose="02020603050405020304" pitchFamily="18" charset="0"/>
                  </a:rPr>
                  <a:t> </a:t>
                </a:r>
                <a:r>
                  <a:rPr lang="en-US" sz="2400" b="1" i="1" dirty="0">
                    <a:solidFill>
                      <a:srgbClr val="FFFF00"/>
                    </a:solidFill>
                    <a:cs typeface="Times New Roman" panose="02020603050405020304" pitchFamily="18" charset="0"/>
                  </a:rPr>
                  <a:t>Asymmetric</a:t>
                </a:r>
                <a:r>
                  <a:rPr lang="en-US" sz="2400" b="1" dirty="0">
                    <a:solidFill>
                      <a:srgbClr val="FFFF00"/>
                    </a:solidFill>
                    <a:cs typeface="Times New Roman" panose="02020603050405020304" pitchFamily="18" charset="0"/>
                  </a:rPr>
                  <a:t> (key) encryption</a:t>
                </a:r>
              </a:p>
              <a:p>
                <a:pPr>
                  <a:spcBef>
                    <a:spcPts val="600"/>
                  </a:spcBef>
                  <a:spcAft>
                    <a:spcPts val="800"/>
                  </a:spcAft>
                  <a:buClrTx/>
                  <a:buFont typeface="Wingdings" panose="05000000000000000000" pitchFamily="2" charset="2"/>
                  <a:buChar char="Ø"/>
                </a:pPr>
                <a:r>
                  <a:rPr lang="en-US" dirty="0">
                    <a:solidFill>
                      <a:schemeClr val="bg1"/>
                    </a:solidFill>
                    <a:cs typeface="Times New Roman" panose="02020603050405020304" pitchFamily="18" charset="0"/>
                  </a:rPr>
                  <a:t>publically invented in 1975 (10 years earlier GCHQ + NSA)</a:t>
                </a:r>
              </a:p>
              <a:p>
                <a:pPr>
                  <a:spcBef>
                    <a:spcPts val="600"/>
                  </a:spcBef>
                  <a:spcAft>
                    <a:spcPts val="800"/>
                  </a:spcAft>
                  <a:buClrTx/>
                  <a:buFont typeface="Wingdings" panose="05000000000000000000" pitchFamily="2" charset="2"/>
                  <a:buChar char="Ø"/>
                </a:pPr>
                <a:r>
                  <a:rPr lang="en-US" u="sng" dirty="0">
                    <a:solidFill>
                      <a:srgbClr val="FFFF00"/>
                    </a:solidFill>
                    <a:cs typeface="Times New Roman" panose="02020603050405020304" pitchFamily="18" charset="0"/>
                  </a:rPr>
                  <a:t>two keys</a:t>
                </a:r>
                <a:r>
                  <a:rPr lang="en-US" dirty="0">
                    <a:solidFill>
                      <a:srgbClr val="FFFF00"/>
                    </a:solidFill>
                    <a:cs typeface="Times New Roman" panose="02020603050405020304" pitchFamily="18" charset="0"/>
                  </a:rPr>
                  <a:t>: a private and a public key</a:t>
                </a:r>
                <a:r>
                  <a:rPr lang="en-US" dirty="0">
                    <a:solidFill>
                      <a:schemeClr val="bg1"/>
                    </a:solidFill>
                    <a:cs typeface="Times New Roman" panose="02020603050405020304" pitchFamily="18" charset="0"/>
                  </a:rPr>
                  <a:t>. </a:t>
                </a:r>
              </a:p>
              <a:p>
                <a:pPr>
                  <a:spcBef>
                    <a:spcPts val="600"/>
                  </a:spcBef>
                  <a:spcAft>
                    <a:spcPts val="800"/>
                  </a:spcAft>
                  <a:buClrTx/>
                  <a:buFont typeface="Wingdings" panose="05000000000000000000" pitchFamily="2" charset="2"/>
                  <a:buChar char="Ø"/>
                </a:pPr>
                <a:r>
                  <a:rPr lang="en-US" dirty="0">
                    <a:solidFill>
                      <a:schemeClr val="bg1"/>
                    </a:solidFill>
                    <a:cs typeface="Times New Roman" panose="02020603050405020304" pitchFamily="18" charset="0"/>
                  </a:rPr>
                  <a:t>private key </a:t>
                </a:r>
                <a:r>
                  <a:rPr lang="en-US" dirty="0">
                    <a:solidFill>
                      <a:schemeClr val="bg1"/>
                    </a:solidFill>
                    <a:cs typeface="Times New Roman" panose="02020603050405020304" pitchFamily="18" charset="0"/>
                    <a:sym typeface="Symbol" panose="05050102010706020507" pitchFamily="18" charset="2"/>
                  </a:rPr>
                  <a:t></a:t>
                </a:r>
                <a:r>
                  <a:rPr lang="en-US" dirty="0">
                    <a:solidFill>
                      <a:schemeClr val="bg1"/>
                    </a:solidFill>
                    <a:cs typeface="Times New Roman" panose="02020603050405020304" pitchFamily="18" charset="0"/>
                  </a:rPr>
                  <a:t> public key  </a:t>
                </a:r>
              </a:p>
              <a:p>
                <a:pPr>
                  <a:spcBef>
                    <a:spcPts val="600"/>
                  </a:spcBef>
                  <a:spcAft>
                    <a:spcPts val="800"/>
                  </a:spcAft>
                  <a:buClrTx/>
                  <a:buFont typeface="Wingdings" panose="05000000000000000000" pitchFamily="2" charset="2"/>
                  <a:buChar char="Ø"/>
                </a:pPr>
                <a:r>
                  <a:rPr lang="en-US" dirty="0">
                    <a:solidFill>
                      <a:schemeClr val="bg1"/>
                    </a:solidFill>
                    <a:cs typeface="Times New Roman" panose="02020603050405020304" pitchFamily="18" charset="0"/>
                  </a:rPr>
                  <a:t>public key  </a:t>
                </a:r>
                <a14:m>
                  <m:oMath xmlns:m="http://schemas.openxmlformats.org/officeDocument/2006/math">
                    <m:groupChr>
                      <m:groupChrPr>
                        <m:chr m:val="⇒"/>
                        <m:vertJc m:val="bot"/>
                        <m:ctrlPr>
                          <a:rPr lang="en-US" i="1" smtClean="0">
                            <a:solidFill>
                              <a:schemeClr val="bg1"/>
                            </a:solidFill>
                            <a:latin typeface="Cambria Math"/>
                            <a:cs typeface="Times New Roman" panose="02020603050405020304" pitchFamily="18" charset="0"/>
                          </a:rPr>
                        </m:ctrlPr>
                      </m:groupChrPr>
                      <m:e>
                        <m:r>
                          <m:rPr>
                            <m:brk m:alnAt="2"/>
                          </m:rPr>
                          <a:rPr lang="en-US" i="1" smtClean="0">
                            <a:solidFill>
                              <a:schemeClr val="bg1"/>
                            </a:solidFill>
                            <a:latin typeface="Cambria Math"/>
                            <a:cs typeface="Times New Roman" panose="02020603050405020304" pitchFamily="18" charset="0"/>
                          </a:rPr>
                          <m:t>h</m:t>
                        </m:r>
                        <m:r>
                          <a:rPr lang="en-US" i="1" smtClean="0">
                            <a:solidFill>
                              <a:schemeClr val="bg1"/>
                            </a:solidFill>
                            <a:latin typeface="Cambria Math"/>
                            <a:cs typeface="Times New Roman" panose="02020603050405020304" pitchFamily="18" charset="0"/>
                          </a:rPr>
                          <m:t>𝑎𝑟𝑑</m:t>
                        </m:r>
                      </m:e>
                    </m:groupChr>
                  </m:oMath>
                </a14:m>
                <a:r>
                  <a:rPr lang="en-US" dirty="0">
                    <a:solidFill>
                      <a:schemeClr val="bg1"/>
                    </a:solidFill>
                    <a:cs typeface="Times New Roman" panose="02020603050405020304" pitchFamily="18" charset="0"/>
                  </a:rPr>
                  <a:t> private key, while private key  </a:t>
                </a:r>
                <a14:m>
                  <m:oMath xmlns:m="http://schemas.openxmlformats.org/officeDocument/2006/math">
                    <m:groupChr>
                      <m:groupChrPr>
                        <m:chr m:val="⇒"/>
                        <m:vertJc m:val="bot"/>
                        <m:ctrlPr>
                          <a:rPr lang="en-US" i="1">
                            <a:solidFill>
                              <a:schemeClr val="bg1"/>
                            </a:solidFill>
                            <a:latin typeface="Cambria Math"/>
                            <a:cs typeface="Times New Roman" panose="02020603050405020304" pitchFamily="18" charset="0"/>
                          </a:rPr>
                        </m:ctrlPr>
                      </m:groupChrPr>
                      <m:e>
                        <m:r>
                          <m:rPr>
                            <m:brk m:alnAt="2"/>
                          </m:rPr>
                          <a:rPr lang="en-US" i="1" smtClean="0">
                            <a:solidFill>
                              <a:schemeClr val="bg1"/>
                            </a:solidFill>
                            <a:latin typeface="Cambria Math"/>
                            <a:cs typeface="Times New Roman" panose="02020603050405020304" pitchFamily="18" charset="0"/>
                          </a:rPr>
                          <m:t>𝑒</m:t>
                        </m:r>
                        <m:r>
                          <a:rPr lang="en-US" i="1" smtClean="0">
                            <a:solidFill>
                              <a:schemeClr val="bg1"/>
                            </a:solidFill>
                            <a:latin typeface="Cambria Math"/>
                            <a:cs typeface="Times New Roman" panose="02020603050405020304" pitchFamily="18" charset="0"/>
                          </a:rPr>
                          <m:t>𝑎𝑠𝑦</m:t>
                        </m:r>
                      </m:e>
                    </m:groupChr>
                    <m:r>
                      <m:rPr>
                        <m:sty m:val="p"/>
                      </m:rPr>
                      <a:rPr lang="en-US" smtClean="0">
                        <a:solidFill>
                          <a:schemeClr val="bg1"/>
                        </a:solidFill>
                        <a:latin typeface="Cambria Math" panose="02040503050406030204" pitchFamily="18" charset="0"/>
                        <a:cs typeface="Times New Roman" panose="02020603050405020304" pitchFamily="18" charset="0"/>
                      </a:rPr>
                      <m:t>public</m:t>
                    </m:r>
                    <m:r>
                      <a:rPr lang="en-US"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cs typeface="Times New Roman" panose="02020603050405020304" pitchFamily="18" charset="0"/>
                  </a:rPr>
                  <a:t>key</a:t>
                </a:r>
              </a:p>
              <a:p>
                <a:pPr>
                  <a:spcBef>
                    <a:spcPts val="600"/>
                  </a:spcBef>
                  <a:spcAft>
                    <a:spcPts val="800"/>
                  </a:spcAft>
                  <a:buClrTx/>
                  <a:buFont typeface="Wingdings" panose="05000000000000000000" pitchFamily="2" charset="2"/>
                  <a:buChar char="Ø"/>
                </a:pPr>
                <a:r>
                  <a:rPr lang="en-US" u="sng" dirty="0">
                    <a:solidFill>
                      <a:schemeClr val="bg1"/>
                    </a:solidFill>
                    <a:cs typeface="Times New Roman" panose="02020603050405020304" pitchFamily="18" charset="0"/>
                  </a:rPr>
                  <a:t>much slower</a:t>
                </a:r>
                <a:r>
                  <a:rPr lang="en-US" dirty="0">
                    <a:solidFill>
                      <a:schemeClr val="bg1"/>
                    </a:solidFill>
                    <a:cs typeface="Times New Roman" panose="02020603050405020304" pitchFamily="18" charset="0"/>
                  </a:rPr>
                  <a:t> than symmetric key cryptography</a:t>
                </a: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10549675" y="10603938"/>
                <a:ext cx="1806438" cy="70659"/>
              </a:xfrm>
              <a:prstGeom prst="rect">
                <a:avLst/>
              </a:prstGeom>
              <a:blipFill>
                <a:blip r:embed="rId8"/>
                <a:stretch>
                  <a:fillRect t="-900000" b="-1116667"/>
                </a:stretch>
              </a:blipFill>
            </p:spPr>
            <p:txBody>
              <a:bodyPr/>
              <a:lstStyle/>
              <a:p>
                <a:r>
                  <a:rPr lang="en-US">
                    <a:noFill/>
                  </a:rPr>
                  <a:t> </a:t>
                </a:r>
              </a:p>
            </p:txBody>
          </p:sp>
        </mc:Fallback>
      </mc:AlternateContent>
      <p:pic>
        <p:nvPicPr>
          <p:cNvPr id="14" name="Picture 2" descr="How Public Key Encryption Ensures Data Integrity"/>
          <p:cNvPicPr>
            <a:picLocks noChangeAspect="1" noChangeArrowheads="1"/>
          </p:cNvPicPr>
          <p:nvPr/>
        </p:nvPicPr>
        <p:blipFill rotWithShape="1">
          <a:blip r:embed="rId9">
            <a:duotone>
              <a:prstClr val="black"/>
              <a:schemeClr val="tx2">
                <a:tint val="45000"/>
                <a:satMod val="400000"/>
              </a:schemeClr>
            </a:duotone>
            <a:extLst>
              <a:ext uri="{BEBA8EAE-BF5A-486C-A8C5-ECC9F3942E4B}">
                <a14:imgProps xmlns:a14="http://schemas.microsoft.com/office/drawing/2010/main">
                  <a14:imgLayer r:embed="rId10">
                    <a14:imgEffect>
                      <a14:colorTemperature colorTemp="4809"/>
                    </a14:imgEffect>
                    <a14:imgEffect>
                      <a14:saturation sat="400000"/>
                    </a14:imgEffect>
                  </a14:imgLayer>
                </a14:imgProps>
              </a:ext>
              <a:ext uri="{28A0092B-C50C-407E-A947-70E740481C1C}">
                <a14:useLocalDpi xmlns:a14="http://schemas.microsoft.com/office/drawing/2010/main" val="0"/>
              </a:ext>
            </a:extLst>
          </a:blip>
          <a:srcRect l="16764" t="8772" r="13033" b="12539"/>
          <a:stretch/>
        </p:blipFill>
        <p:spPr bwMode="auto">
          <a:xfrm>
            <a:off x="8661098" y="3566626"/>
            <a:ext cx="3192435" cy="16881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8965" y="2258004"/>
            <a:ext cx="1462502" cy="85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s://upload.wikimedia.org/wikipedia/commons/4/45/NSA-Fort_Meade-1950.png"/>
          <p:cNvPicPr>
            <a:picLocks noChangeAspect="1" noChangeArrowheads="1"/>
          </p:cNvPicPr>
          <p:nvPr/>
        </p:nvPicPr>
        <p:blipFill rotWithShape="1">
          <a:blip r:embed="rId12">
            <a:extLst>
              <a:ext uri="{28A0092B-C50C-407E-A947-70E740481C1C}">
                <a14:useLocalDpi xmlns:a14="http://schemas.microsoft.com/office/drawing/2010/main" val="0"/>
              </a:ext>
            </a:extLst>
          </a:blip>
          <a:srcRect l="-828" t="477" r="5598" b="19265"/>
          <a:stretch/>
        </p:blipFill>
        <p:spPr bwMode="auto">
          <a:xfrm>
            <a:off x="10337804" y="2251784"/>
            <a:ext cx="1405717" cy="8709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863915" y="4325466"/>
            <a:ext cx="806631" cy="261610"/>
          </a:xfrm>
          <a:prstGeom prst="rect">
            <a:avLst/>
          </a:prstGeom>
          <a:noFill/>
        </p:spPr>
        <p:txBody>
          <a:bodyPr wrap="none" rtlCol="0">
            <a:spAutoFit/>
          </a:bodyPr>
          <a:lstStyle/>
          <a:p>
            <a:r>
              <a:rPr lang="en-US" sz="1100" b="1" dirty="0">
                <a:solidFill>
                  <a:srgbClr val="934611"/>
                </a:solidFill>
                <a:latin typeface="Times New Roman" pitchFamily="18" charset="0"/>
                <a:cs typeface="Times New Roman" pitchFamily="18" charset="0"/>
              </a:rPr>
              <a:t>public key</a:t>
            </a:r>
          </a:p>
        </p:txBody>
      </p:sp>
      <p:sp>
        <p:nvSpPr>
          <p:cNvPr id="17" name="TextBox 16"/>
          <p:cNvSpPr txBox="1"/>
          <p:nvPr/>
        </p:nvSpPr>
        <p:spPr>
          <a:xfrm>
            <a:off x="8587135" y="4602266"/>
            <a:ext cx="1174903" cy="261610"/>
          </a:xfrm>
          <a:prstGeom prst="rect">
            <a:avLst/>
          </a:prstGeom>
          <a:noFill/>
        </p:spPr>
        <p:txBody>
          <a:bodyPr wrap="square" rtlCol="0">
            <a:spAutoFit/>
          </a:bodyPr>
          <a:lstStyle/>
          <a:p>
            <a:r>
              <a:rPr lang="en-US" sz="1100" b="1" dirty="0">
                <a:solidFill>
                  <a:srgbClr val="FF0000"/>
                </a:solidFill>
                <a:latin typeface="Times New Roman" pitchFamily="18" charset="0"/>
                <a:cs typeface="Times New Roman" pitchFamily="18" charset="0"/>
              </a:rPr>
              <a:t>private key</a:t>
            </a:r>
          </a:p>
        </p:txBody>
      </p:sp>
    </p:spTree>
    <p:extLst>
      <p:ext uri="{BB962C8B-B14F-4D97-AF65-F5344CB8AC3E}">
        <p14:creationId xmlns:p14="http://schemas.microsoft.com/office/powerpoint/2010/main" val="354584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489" y="5341173"/>
            <a:ext cx="8513404" cy="1035421"/>
          </a:xfrm>
        </p:spPr>
        <p:txBody>
          <a:bodyPr>
            <a:normAutofit/>
          </a:bodyPr>
          <a:lstStyle/>
          <a:p>
            <a:r>
              <a:rPr lang="en-US" sz="4000" dirty="0"/>
              <a:t>Public key cryptography</a:t>
            </a:r>
          </a:p>
        </p:txBody>
      </p:sp>
      <p:sp>
        <p:nvSpPr>
          <p:cNvPr id="4" name="Date Placeholder 3"/>
          <p:cNvSpPr>
            <a:spLocks noGrp="1"/>
          </p:cNvSpPr>
          <p:nvPr>
            <p:ph type="dt" sz="half" idx="10"/>
          </p:nvPr>
        </p:nvSpPr>
        <p:spPr/>
        <p:txBody>
          <a:bodyPr/>
          <a:lstStyle/>
          <a:p>
            <a:fld id="{39B93BB6-C188-40AB-94D8-7D5D0075C483}"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a:xfrm>
            <a:off x="10287840" y="5568427"/>
            <a:ext cx="1142245" cy="669925"/>
          </a:xfrm>
        </p:spPr>
        <p:txBody>
          <a:bodyPr/>
          <a:lstStyle/>
          <a:p>
            <a:fld id="{D57F1E4F-1CFF-5643-939E-217C01CDF565}" type="slidenum">
              <a:rPr lang="en-US" smtClean="0"/>
              <a:pPr/>
              <a:t>11</a:t>
            </a:fld>
            <a:endParaRPr lang="en-US" dirty="0"/>
          </a:p>
        </p:txBody>
      </p:sp>
      <mc:AlternateContent xmlns:mc="http://schemas.openxmlformats.org/markup-compatibility/2006" xmlns:a14="http://schemas.microsoft.com/office/drawing/2010/main">
        <mc:Choice Requires="a14">
          <p:sp>
            <p:nvSpPr>
              <p:cNvPr id="44" name="TextBox 43"/>
              <p:cNvSpPr txBox="1"/>
              <p:nvPr/>
            </p:nvSpPr>
            <p:spPr>
              <a:xfrm>
                <a:off x="1078056" y="938480"/>
                <a:ext cx="10813119" cy="1280992"/>
              </a:xfrm>
              <a:prstGeom prst="rect">
                <a:avLst/>
              </a:prstGeom>
              <a:noFill/>
            </p:spPr>
            <p:txBody>
              <a:bodyPr wrap="square" rtlCol="0">
                <a:spAutoFit/>
              </a:bodyPr>
              <a:lstStyle/>
              <a:p>
                <a:pPr>
                  <a:lnSpc>
                    <a:spcPct val="80000"/>
                  </a:lnSpc>
                  <a:spcAft>
                    <a:spcPts val="600"/>
                  </a:spcAft>
                </a:pPr>
                <a:r>
                  <a:rPr lang="en-US" sz="1900" b="1" dirty="0">
                    <a:solidFill>
                      <a:srgbClr val="FF0000"/>
                    </a:solidFill>
                    <a:latin typeface="Times New Roman" panose="02020603050405020304" pitchFamily="18" charset="0"/>
                    <a:cs typeface="Times New Roman" panose="02020603050405020304" pitchFamily="18" charset="0"/>
                  </a:rPr>
                  <a:t>Alice</a:t>
                </a:r>
                <a:r>
                  <a:rPr lang="en-US" sz="1900" dirty="0">
                    <a:solidFill>
                      <a:srgbClr val="FF0066"/>
                    </a:solidFill>
                    <a:latin typeface="Times New Roman" panose="02020603050405020304" pitchFamily="18" charset="0"/>
                    <a:cs typeface="Times New Roman" panose="02020603050405020304" pitchFamily="18" charset="0"/>
                  </a:rPr>
                  <a:t> </a:t>
                </a:r>
                <a:r>
                  <a:rPr lang="en-US" sz="1900" dirty="0">
                    <a:solidFill>
                      <a:schemeClr val="bg1"/>
                    </a:solidFill>
                    <a:latin typeface="Times New Roman" panose="02020603050405020304" pitchFamily="18" charset="0"/>
                    <a:cs typeface="Times New Roman" panose="02020603050405020304" pitchFamily="18" charset="0"/>
                  </a:rPr>
                  <a:t> (private key</a:t>
                </a:r>
                <a:r>
                  <a:rPr lang="en-US" sz="1900" b="1" dirty="0">
                    <a:solidFill>
                      <a:srgbClr val="FF0000"/>
                    </a:solidFill>
                    <a:latin typeface="Times New Roman" panose="02020603050405020304" pitchFamily="18" charset="0"/>
                    <a:cs typeface="Times New Roman" panose="02020603050405020304" pitchFamily="18" charset="0"/>
                  </a:rPr>
                  <a:t> </a:t>
                </a:r>
                <a:r>
                  <a:rPr lang="en-US" sz="1900" b="1" i="1" dirty="0">
                    <a:solidFill>
                      <a:srgbClr val="FF0000"/>
                    </a:solidFill>
                    <a:latin typeface="Times New Roman" panose="02020603050405020304" pitchFamily="18" charset="0"/>
                    <a:cs typeface="Times New Roman" panose="02020603050405020304" pitchFamily="18" charset="0"/>
                  </a:rPr>
                  <a:t>d</a:t>
                </a:r>
                <a:r>
                  <a:rPr lang="en-US" sz="1900" b="1" i="1" baseline="-25000" dirty="0">
                    <a:solidFill>
                      <a:srgbClr val="FF0000"/>
                    </a:solidFill>
                    <a:latin typeface="Times New Roman" panose="02020603050405020304" pitchFamily="18" charset="0"/>
                    <a:cs typeface="Times New Roman" panose="02020603050405020304" pitchFamily="18" charset="0"/>
                  </a:rPr>
                  <a:t>a</a:t>
                </a:r>
                <a:r>
                  <a:rPr lang="en-US" sz="1900" b="1" dirty="0">
                    <a:solidFill>
                      <a:srgbClr val="FF0000"/>
                    </a:solidFill>
                    <a:latin typeface="Times New Roman" panose="02020603050405020304" pitchFamily="18" charset="0"/>
                    <a:cs typeface="Times New Roman" panose="02020603050405020304" pitchFamily="18" charset="0"/>
                  </a:rPr>
                  <a:t>  </a:t>
                </a:r>
                <a:r>
                  <a:rPr lang="en-US" sz="1900" dirty="0">
                    <a:solidFill>
                      <a:schemeClr val="bg1"/>
                    </a:solidFill>
                    <a:latin typeface="Times New Roman" panose="02020603050405020304" pitchFamily="18" charset="0"/>
                    <a:cs typeface="Times New Roman" panose="02020603050405020304" pitchFamily="18" charset="0"/>
                  </a:rPr>
                  <a:t>public key</a:t>
                </a:r>
                <a:r>
                  <a:rPr lang="en-US" sz="1900" b="1" dirty="0">
                    <a:solidFill>
                      <a:srgbClr val="FF0000"/>
                    </a:solidFill>
                    <a:latin typeface="Times New Roman" panose="02020603050405020304" pitchFamily="18" charset="0"/>
                    <a:cs typeface="Times New Roman" panose="02020603050405020304" pitchFamily="18" charset="0"/>
                  </a:rPr>
                  <a:t> </a:t>
                </a:r>
                <a:r>
                  <a:rPr lang="en-US" sz="1900" b="1" i="1" dirty="0" err="1">
                    <a:solidFill>
                      <a:srgbClr val="FF0000"/>
                    </a:solidFill>
                    <a:latin typeface="Times New Roman" panose="02020603050405020304" pitchFamily="18" charset="0"/>
                    <a:cs typeface="Times New Roman" panose="02020603050405020304" pitchFamily="18" charset="0"/>
                  </a:rPr>
                  <a:t>e</a:t>
                </a:r>
                <a:r>
                  <a:rPr lang="en-US" sz="1900" b="1" i="1" baseline="-25000" dirty="0" err="1">
                    <a:solidFill>
                      <a:srgbClr val="FF0000"/>
                    </a:solidFill>
                    <a:latin typeface="Times New Roman" panose="02020603050405020304" pitchFamily="18" charset="0"/>
                    <a:cs typeface="Times New Roman" panose="02020603050405020304" pitchFamily="18" charset="0"/>
                  </a:rPr>
                  <a:t>a</a:t>
                </a:r>
                <a:r>
                  <a:rPr lang="en-US" sz="1900" dirty="0">
                    <a:solidFill>
                      <a:schemeClr val="bg1"/>
                    </a:solidFill>
                    <a:latin typeface="Times New Roman" panose="02020603050405020304" pitchFamily="18" charset="0"/>
                    <a:cs typeface="Times New Roman" panose="02020603050405020304" pitchFamily="18" charset="0"/>
                  </a:rPr>
                  <a:t>)                       </a:t>
                </a:r>
                <a:r>
                  <a:rPr lang="en-US" sz="1900" b="1" dirty="0">
                    <a:solidFill>
                      <a:schemeClr val="bg1"/>
                    </a:solidFill>
                    <a:latin typeface="Times New Roman" panose="02020603050405020304" pitchFamily="18" charset="0"/>
                    <a:cs typeface="Times New Roman" panose="02020603050405020304" pitchFamily="18" charset="0"/>
                  </a:rPr>
                  <a:t>              </a:t>
                </a:r>
                <a:r>
                  <a:rPr lang="en-US" sz="1900" b="1" dirty="0">
                    <a:solidFill>
                      <a:srgbClr val="66FF33"/>
                    </a:solidFill>
                    <a:latin typeface="Times New Roman" panose="02020603050405020304" pitchFamily="18" charset="0"/>
                    <a:cs typeface="Times New Roman" panose="02020603050405020304" pitchFamily="18" charset="0"/>
                  </a:rPr>
                  <a:t>Bob</a:t>
                </a:r>
                <a:r>
                  <a:rPr lang="en-US" sz="1900" b="1"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1900" dirty="0">
                    <a:solidFill>
                      <a:schemeClr val="bg1"/>
                    </a:solidFill>
                    <a:latin typeface="Times New Roman" panose="02020603050405020304" pitchFamily="18" charset="0"/>
                    <a:cs typeface="Times New Roman" panose="02020603050405020304" pitchFamily="18" charset="0"/>
                  </a:rPr>
                  <a:t>(private key </a:t>
                </a:r>
                <a:r>
                  <a:rPr lang="en-US" sz="1900" b="1" i="1" dirty="0" err="1">
                    <a:solidFill>
                      <a:srgbClr val="66FF33"/>
                    </a:solidFill>
                    <a:latin typeface="Times New Roman" panose="02020603050405020304" pitchFamily="18" charset="0"/>
                    <a:cs typeface="Times New Roman" panose="02020603050405020304" pitchFamily="18" charset="0"/>
                  </a:rPr>
                  <a:t>d</a:t>
                </a:r>
                <a:r>
                  <a:rPr lang="en-US" sz="1900" b="1" i="1" baseline="-25000" dirty="0" err="1">
                    <a:solidFill>
                      <a:srgbClr val="66FF33"/>
                    </a:solidFill>
                    <a:latin typeface="Times New Roman" panose="02020603050405020304" pitchFamily="18" charset="0"/>
                    <a:cs typeface="Times New Roman" panose="02020603050405020304" pitchFamily="18" charset="0"/>
                  </a:rPr>
                  <a:t>b</a:t>
                </a:r>
                <a:r>
                  <a:rPr lang="en-US" sz="1900" dirty="0">
                    <a:solidFill>
                      <a:srgbClr val="66FF33"/>
                    </a:solidFill>
                    <a:latin typeface="Times New Roman" panose="02020603050405020304" pitchFamily="18" charset="0"/>
                    <a:cs typeface="Times New Roman" panose="02020603050405020304" pitchFamily="18" charset="0"/>
                  </a:rPr>
                  <a:t> </a:t>
                </a:r>
                <a:r>
                  <a:rPr lang="en-US" sz="1900" dirty="0">
                    <a:solidFill>
                      <a:schemeClr val="bg1"/>
                    </a:solidFill>
                    <a:latin typeface="Times New Roman" panose="02020603050405020304" pitchFamily="18" charset="0"/>
                    <a:cs typeface="Times New Roman" panose="02020603050405020304" pitchFamily="18" charset="0"/>
                  </a:rPr>
                  <a:t> public key </a:t>
                </a:r>
                <a:r>
                  <a:rPr lang="en-US" sz="1900" b="1" i="1" dirty="0" err="1">
                    <a:solidFill>
                      <a:srgbClr val="66FF33"/>
                    </a:solidFill>
                    <a:latin typeface="Times New Roman" panose="02020603050405020304" pitchFamily="18" charset="0"/>
                    <a:cs typeface="Times New Roman" panose="02020603050405020304" pitchFamily="18" charset="0"/>
                  </a:rPr>
                  <a:t>e</a:t>
                </a:r>
                <a:r>
                  <a:rPr lang="en-US" sz="1900" b="1" i="1" baseline="-25000" dirty="0" err="1">
                    <a:solidFill>
                      <a:srgbClr val="66FF33"/>
                    </a:solidFill>
                    <a:latin typeface="Times New Roman" panose="02020603050405020304" pitchFamily="18" charset="0"/>
                    <a:cs typeface="Times New Roman" panose="02020603050405020304" pitchFamily="18" charset="0"/>
                  </a:rPr>
                  <a:t>b</a:t>
                </a:r>
                <a:r>
                  <a:rPr lang="en-US" sz="1900" dirty="0">
                    <a:solidFill>
                      <a:schemeClr val="bg1"/>
                    </a:solidFill>
                    <a:latin typeface="Times New Roman" panose="02020603050405020304" pitchFamily="18" charset="0"/>
                    <a:cs typeface="Times New Roman" panose="02020603050405020304" pitchFamily="18" charset="0"/>
                  </a:rPr>
                  <a:t>)</a:t>
                </a:r>
              </a:p>
              <a:p>
                <a:pPr>
                  <a:lnSpc>
                    <a:spcPct val="80000"/>
                  </a:lnSpc>
                </a:pPr>
                <a:r>
                  <a:rPr lang="en-US" sz="1900" dirty="0">
                    <a:solidFill>
                      <a:schemeClr val="bg1"/>
                    </a:solidFill>
                    <a:latin typeface="Times New Roman" panose="02020603050405020304" pitchFamily="18" charset="0"/>
                    <a:cs typeface="Times New Roman" panose="02020603050405020304" pitchFamily="18" charset="0"/>
                  </a:rPr>
                  <a:t> encrypt </a:t>
                </a:r>
                <a:r>
                  <a:rPr lang="en-US" sz="1900" b="1" i="1" dirty="0">
                    <a:solidFill>
                      <a:srgbClr val="FF0000"/>
                    </a:solidFill>
                    <a:latin typeface="Times New Roman" panose="02020603050405020304" pitchFamily="18" charset="0"/>
                    <a:cs typeface="Times New Roman" panose="02020603050405020304" pitchFamily="18" charset="0"/>
                  </a:rPr>
                  <a:t>m</a:t>
                </a:r>
                <a:r>
                  <a:rPr lang="en-US" sz="1900" b="1" i="1" baseline="-25000" dirty="0">
                    <a:solidFill>
                      <a:srgbClr val="FF0000"/>
                    </a:solidFill>
                    <a:latin typeface="Times New Roman" panose="02020603050405020304" pitchFamily="18" charset="0"/>
                    <a:cs typeface="Times New Roman" panose="02020603050405020304" pitchFamily="18" charset="0"/>
                  </a:rPr>
                  <a:t>a</a:t>
                </a:r>
                <a:r>
                  <a:rPr lang="en-US" sz="1900" dirty="0">
                    <a:solidFill>
                      <a:srgbClr val="FF0066"/>
                    </a:solidFill>
                    <a:latin typeface="Times New Roman" panose="02020603050405020304" pitchFamily="18" charset="0"/>
                    <a:cs typeface="Times New Roman" panose="02020603050405020304" pitchFamily="18" charset="0"/>
                  </a:rPr>
                  <a:t> </a:t>
                </a:r>
                <a:r>
                  <a:rPr lang="en-US" sz="1900" dirty="0">
                    <a:solidFill>
                      <a:schemeClr val="bg1"/>
                    </a:solidFill>
                    <a:latin typeface="Times New Roman" panose="02020603050405020304" pitchFamily="18" charset="0"/>
                    <a:cs typeface="Times New Roman" panose="02020603050405020304" pitchFamily="18" charset="0"/>
                  </a:rPr>
                  <a:t>using </a:t>
                </a:r>
                <a:r>
                  <a:rPr lang="en-US" sz="1900" b="1" dirty="0">
                    <a:solidFill>
                      <a:srgbClr val="66FF33"/>
                    </a:solidFill>
                    <a:latin typeface="Times New Roman" panose="02020603050405020304" pitchFamily="18" charset="0"/>
                    <a:cs typeface="Times New Roman" panose="02020603050405020304" pitchFamily="18" charset="0"/>
                  </a:rPr>
                  <a:t>public key </a:t>
                </a:r>
                <a:r>
                  <a:rPr lang="en-US" sz="1900" b="1" i="1" dirty="0" err="1">
                    <a:solidFill>
                      <a:srgbClr val="66FF33"/>
                    </a:solidFill>
                    <a:latin typeface="Times New Roman" panose="02020603050405020304" pitchFamily="18" charset="0"/>
                    <a:cs typeface="Times New Roman" panose="02020603050405020304" pitchFamily="18" charset="0"/>
                  </a:rPr>
                  <a:t>e</a:t>
                </a:r>
                <a:r>
                  <a:rPr lang="en-US" sz="1900" b="1" i="1" baseline="-25000" dirty="0" err="1">
                    <a:solidFill>
                      <a:srgbClr val="66FF33"/>
                    </a:solidFill>
                    <a:latin typeface="Times New Roman" panose="02020603050405020304" pitchFamily="18" charset="0"/>
                    <a:cs typeface="Times New Roman" panose="02020603050405020304" pitchFamily="18" charset="0"/>
                  </a:rPr>
                  <a:t>b</a:t>
                </a:r>
                <a:r>
                  <a:rPr lang="en-US" sz="1900" b="1" dirty="0">
                    <a:solidFill>
                      <a:srgbClr val="66FF33"/>
                    </a:solidFill>
                    <a:latin typeface="Times New Roman" panose="02020603050405020304" pitchFamily="18" charset="0"/>
                    <a:cs typeface="Times New Roman" panose="02020603050405020304" pitchFamily="18" charset="0"/>
                  </a:rPr>
                  <a:t> </a:t>
                </a:r>
                <a:r>
                  <a:rPr lang="en-US" sz="1900" b="1" dirty="0">
                    <a:solidFill>
                      <a:srgbClr val="66FF33"/>
                    </a:solidFill>
                    <a:cs typeface="Times New Roman" panose="02020603050405020304" pitchFamily="18" charset="0"/>
                  </a:rPr>
                  <a:t>             </a:t>
                </a:r>
                <a14:m>
                  <m:oMath xmlns:m="http://schemas.openxmlformats.org/officeDocument/2006/math">
                    <m:groupChr>
                      <m:groupChrPr>
                        <m:chr m:val="→"/>
                        <m:vertJc m:val="bot"/>
                        <m:ctrlPr>
                          <a:rPr lang="en-US" sz="2400" b="1" i="1" smtClean="0">
                            <a:solidFill>
                              <a:srgbClr val="FF0000"/>
                            </a:solidFill>
                            <a:latin typeface="Cambria Math"/>
                            <a:cs typeface="Times New Roman" panose="02020603050405020304" pitchFamily="18" charset="0"/>
                          </a:rPr>
                        </m:ctrlPr>
                      </m:groupChrPr>
                      <m:e>
                        <m:r>
                          <a:rPr lang="en-US" sz="2400" b="1" i="1" smtClean="0">
                            <a:solidFill>
                              <a:srgbClr val="FF0000"/>
                            </a:solidFill>
                            <a:latin typeface="Cambria Math"/>
                            <a:cs typeface="Times New Roman" panose="02020603050405020304" pitchFamily="18" charset="0"/>
                          </a:rPr>
                          <m:t>  </m:t>
                        </m:r>
                        <m:sSub>
                          <m:sSubPr>
                            <m:ctrlPr>
                              <a:rPr lang="en-US" sz="2400" i="1" smtClean="0">
                                <a:solidFill>
                                  <a:srgbClr val="FFFF00"/>
                                </a:solidFill>
                                <a:latin typeface="Cambria Math"/>
                                <a:cs typeface="Times New Roman" panose="02020603050405020304" pitchFamily="18" charset="0"/>
                              </a:rPr>
                            </m:ctrlPr>
                          </m:sSubPr>
                          <m:e>
                            <m:r>
                              <a:rPr lang="en-US" sz="2400" b="1" i="1" smtClean="0">
                                <a:solidFill>
                                  <a:srgbClr val="FFFF00"/>
                                </a:solidFill>
                                <a:latin typeface="Cambria Math"/>
                                <a:cs typeface="Times New Roman" panose="02020603050405020304" pitchFamily="18" charset="0"/>
                              </a:rPr>
                              <m:t>𝒆</m:t>
                            </m:r>
                            <m:r>
                              <a:rPr lang="en-US" sz="2400" b="1" i="1">
                                <a:solidFill>
                                  <a:srgbClr val="FFFF00"/>
                                </a:solidFill>
                                <a:latin typeface="Cambria Math"/>
                                <a:cs typeface="Times New Roman" panose="02020603050405020304" pitchFamily="18" charset="0"/>
                              </a:rPr>
                              <m:t>𝒏𝒄</m:t>
                            </m:r>
                          </m:e>
                          <m:sub>
                            <m:sSub>
                              <m:sSubPr>
                                <m:ctrlPr>
                                  <a:rPr lang="en-US" sz="2400" i="1" smtClean="0">
                                    <a:solidFill>
                                      <a:schemeClr val="accent4">
                                        <a:lumMod val="60000"/>
                                        <a:lumOff val="40000"/>
                                      </a:schemeClr>
                                    </a:solidFill>
                                    <a:latin typeface="Cambria Math"/>
                                    <a:cs typeface="Times New Roman" panose="02020603050405020304" pitchFamily="18" charset="0"/>
                                  </a:rPr>
                                </m:ctrlPr>
                              </m:sSubPr>
                              <m:e>
                                <m:r>
                                  <a:rPr lang="en-US" sz="2400" b="0" i="1" smtClean="0">
                                    <a:solidFill>
                                      <a:schemeClr val="accent4">
                                        <a:lumMod val="60000"/>
                                        <a:lumOff val="40000"/>
                                      </a:schemeClr>
                                    </a:solidFill>
                                    <a:latin typeface="Cambria Math"/>
                                    <a:cs typeface="Times New Roman" panose="02020603050405020304" pitchFamily="18" charset="0"/>
                                  </a:rPr>
                                  <m:t>𝑒</m:t>
                                </m:r>
                              </m:e>
                              <m:sub>
                                <m:r>
                                  <a:rPr lang="en-US" sz="2400" b="0" i="1" smtClean="0">
                                    <a:solidFill>
                                      <a:schemeClr val="accent4">
                                        <a:lumMod val="60000"/>
                                        <a:lumOff val="40000"/>
                                      </a:schemeClr>
                                    </a:solidFill>
                                    <a:latin typeface="Cambria Math"/>
                                    <a:cs typeface="Times New Roman" panose="02020603050405020304" pitchFamily="18" charset="0"/>
                                  </a:rPr>
                                  <m:t>𝑏</m:t>
                                </m:r>
                              </m:sub>
                            </m:sSub>
                          </m:sub>
                        </m:sSub>
                        <m:d>
                          <m:dPr>
                            <m:ctrlPr>
                              <a:rPr lang="en-US" sz="2400" i="1">
                                <a:solidFill>
                                  <a:srgbClr val="FFFF00"/>
                                </a:solidFill>
                                <a:latin typeface="Cambria Math"/>
                                <a:cs typeface="Times New Roman" panose="02020603050405020304" pitchFamily="18" charset="0"/>
                              </a:rPr>
                            </m:ctrlPr>
                          </m:dPr>
                          <m:e>
                            <m:sSub>
                              <m:sSubPr>
                                <m:ctrlPr>
                                  <a:rPr lang="en-US" sz="2400" b="1" i="1" smtClean="0">
                                    <a:solidFill>
                                      <a:srgbClr val="FF0000"/>
                                    </a:solidFill>
                                    <a:latin typeface="Cambria Math"/>
                                    <a:cs typeface="Times New Roman" panose="02020603050405020304" pitchFamily="18" charset="0"/>
                                  </a:rPr>
                                </m:ctrlPr>
                              </m:sSubPr>
                              <m:e>
                                <m:r>
                                  <a:rPr lang="en-US" sz="2400" b="1" i="1">
                                    <a:solidFill>
                                      <a:srgbClr val="FF0000"/>
                                    </a:solidFill>
                                    <a:latin typeface="Cambria Math"/>
                                    <a:cs typeface="Times New Roman" panose="02020603050405020304" pitchFamily="18" charset="0"/>
                                  </a:rPr>
                                  <m:t>𝒎</m:t>
                                </m:r>
                              </m:e>
                              <m:sub>
                                <m:r>
                                  <a:rPr lang="en-US" sz="2400" b="1" i="1" smtClean="0">
                                    <a:solidFill>
                                      <a:srgbClr val="FF0000"/>
                                    </a:solidFill>
                                    <a:latin typeface="Cambria Math"/>
                                    <a:cs typeface="Times New Roman" panose="02020603050405020304" pitchFamily="18" charset="0"/>
                                  </a:rPr>
                                  <m:t>𝒂</m:t>
                                </m:r>
                              </m:sub>
                            </m:sSub>
                          </m:e>
                        </m:d>
                        <m:r>
                          <m:rPr>
                            <m:brk m:alnAt="2"/>
                          </m:rPr>
                          <a:rPr lang="en-US" sz="2400" b="0" i="1" smtClean="0">
                            <a:solidFill>
                              <a:srgbClr val="FF0000"/>
                            </a:solidFill>
                            <a:latin typeface="Cambria Math"/>
                            <a:cs typeface="Times New Roman" panose="02020603050405020304" pitchFamily="18" charset="0"/>
                          </a:rPr>
                          <m:t> </m:t>
                        </m:r>
                        <m:r>
                          <a:rPr lang="en-US" sz="2400" b="0" i="1" smtClean="0">
                            <a:solidFill>
                              <a:srgbClr val="FF0000"/>
                            </a:solidFill>
                            <a:latin typeface="Cambria Math"/>
                            <a:cs typeface="Times New Roman" panose="02020603050405020304" pitchFamily="18" charset="0"/>
                          </a:rPr>
                          <m:t>    </m:t>
                        </m:r>
                      </m:e>
                    </m:groupChr>
                  </m:oMath>
                </a14:m>
                <a:r>
                  <a:rPr lang="en-US" dirty="0">
                    <a:solidFill>
                      <a:srgbClr val="FF0000"/>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decrypt </a:t>
                </a:r>
                <a14:m>
                  <m:oMath xmlns:m="http://schemas.openxmlformats.org/officeDocument/2006/math">
                    <m:sSub>
                      <m:sSubPr>
                        <m:ctrlPr>
                          <a:rPr lang="en-US" i="1">
                            <a:solidFill>
                              <a:schemeClr val="bg1"/>
                            </a:solidFill>
                            <a:latin typeface="Cambria Math"/>
                            <a:cs typeface="Times New Roman" panose="02020603050405020304" pitchFamily="18" charset="0"/>
                          </a:rPr>
                        </m:ctrlPr>
                      </m:sSubPr>
                      <m:e>
                        <m:r>
                          <a:rPr lang="en-US" b="1" i="1" smtClean="0">
                            <a:solidFill>
                              <a:srgbClr val="FFFF00"/>
                            </a:solidFill>
                            <a:latin typeface="Cambria Math"/>
                            <a:cs typeface="Times New Roman" panose="02020603050405020304" pitchFamily="18" charset="0"/>
                          </a:rPr>
                          <m:t>𝒆𝒏𝒄</m:t>
                        </m:r>
                      </m:e>
                      <m:sub>
                        <m:sSub>
                          <m:sSubPr>
                            <m:ctrlPr>
                              <a:rPr lang="en-US" i="1" smtClean="0">
                                <a:solidFill>
                                  <a:srgbClr val="66FF33"/>
                                </a:solidFill>
                                <a:latin typeface="Cambria Math"/>
                                <a:cs typeface="Times New Roman" panose="02020603050405020304" pitchFamily="18" charset="0"/>
                              </a:rPr>
                            </m:ctrlPr>
                          </m:sSubPr>
                          <m:e>
                            <m:r>
                              <a:rPr lang="en-US" i="1">
                                <a:solidFill>
                                  <a:srgbClr val="66FF33"/>
                                </a:solidFill>
                                <a:latin typeface="Cambria Math"/>
                                <a:cs typeface="Times New Roman" panose="02020603050405020304" pitchFamily="18" charset="0"/>
                              </a:rPr>
                              <m:t>𝑒</m:t>
                            </m:r>
                          </m:e>
                          <m:sub>
                            <m:r>
                              <a:rPr lang="en-US" b="0" i="1" smtClean="0">
                                <a:solidFill>
                                  <a:srgbClr val="66FF33"/>
                                </a:solidFill>
                                <a:latin typeface="Cambria Math"/>
                                <a:cs typeface="Times New Roman" panose="02020603050405020304" pitchFamily="18" charset="0"/>
                              </a:rPr>
                              <m:t>𝑏</m:t>
                            </m:r>
                          </m:sub>
                        </m:sSub>
                      </m:sub>
                    </m:sSub>
                    <m:d>
                      <m:dPr>
                        <m:ctrlPr>
                          <a:rPr lang="en-US" i="1">
                            <a:solidFill>
                              <a:schemeClr val="bg1"/>
                            </a:solidFill>
                            <a:latin typeface="Cambria Math"/>
                            <a:cs typeface="Times New Roman" panose="02020603050405020304" pitchFamily="18" charset="0"/>
                          </a:rPr>
                        </m:ctrlPr>
                      </m:dPr>
                      <m:e>
                        <m:sSub>
                          <m:sSubPr>
                            <m:ctrlPr>
                              <a:rPr lang="en-US" i="1" smtClean="0">
                                <a:solidFill>
                                  <a:srgbClr val="FF0066"/>
                                </a:solidFill>
                                <a:latin typeface="Cambria Math"/>
                                <a:cs typeface="Times New Roman" panose="02020603050405020304" pitchFamily="18" charset="0"/>
                              </a:rPr>
                            </m:ctrlPr>
                          </m:sSubPr>
                          <m:e>
                            <m:r>
                              <a:rPr lang="en-US" i="1">
                                <a:solidFill>
                                  <a:srgbClr val="FF0066"/>
                                </a:solidFill>
                                <a:latin typeface="Cambria Math"/>
                                <a:cs typeface="Times New Roman" panose="02020603050405020304" pitchFamily="18" charset="0"/>
                              </a:rPr>
                              <m:t>𝑚</m:t>
                            </m:r>
                          </m:e>
                          <m:sub>
                            <m:r>
                              <a:rPr lang="en-US" b="0" i="1" smtClean="0">
                                <a:solidFill>
                                  <a:srgbClr val="FF0066"/>
                                </a:solidFill>
                                <a:latin typeface="Cambria Math"/>
                                <a:cs typeface="Times New Roman" panose="02020603050405020304" pitchFamily="18" charset="0"/>
                              </a:rPr>
                              <m:t>𝑎</m:t>
                            </m:r>
                          </m:sub>
                        </m:sSub>
                      </m:e>
                    </m:d>
                  </m:oMath>
                </a14:m>
                <a:r>
                  <a:rPr lang="en-US" dirty="0">
                    <a:solidFill>
                      <a:schemeClr val="bg1"/>
                    </a:solidFill>
                    <a:latin typeface="Times New Roman" panose="02020603050405020304" pitchFamily="18" charset="0"/>
                    <a:cs typeface="Times New Roman" panose="02020603050405020304" pitchFamily="18" charset="0"/>
                  </a:rPr>
                  <a:t> using </a:t>
                </a:r>
                <a:r>
                  <a:rPr lang="en-US" b="1" dirty="0">
                    <a:solidFill>
                      <a:srgbClr val="66FF33"/>
                    </a:solidFill>
                    <a:latin typeface="Times New Roman" panose="02020603050405020304" pitchFamily="18" charset="0"/>
                    <a:cs typeface="Times New Roman" panose="02020603050405020304" pitchFamily="18" charset="0"/>
                  </a:rPr>
                  <a:t>private key </a:t>
                </a:r>
                <a:r>
                  <a:rPr lang="en-US" b="1" i="1" dirty="0" err="1">
                    <a:solidFill>
                      <a:srgbClr val="66FF33"/>
                    </a:solidFill>
                    <a:latin typeface="Times New Roman" panose="02020603050405020304" pitchFamily="18" charset="0"/>
                    <a:cs typeface="Times New Roman" panose="02020603050405020304" pitchFamily="18" charset="0"/>
                  </a:rPr>
                  <a:t>d</a:t>
                </a:r>
                <a:r>
                  <a:rPr lang="en-US" b="1" i="1" baseline="-25000" dirty="0" err="1">
                    <a:solidFill>
                      <a:srgbClr val="66FF33"/>
                    </a:solidFill>
                    <a:latin typeface="Times New Roman" panose="02020603050405020304" pitchFamily="18" charset="0"/>
                    <a:cs typeface="Times New Roman" panose="02020603050405020304" pitchFamily="18" charset="0"/>
                  </a:rPr>
                  <a:t>b</a:t>
                </a:r>
                <a:r>
                  <a:rPr lang="en-US" b="1" dirty="0">
                    <a:solidFill>
                      <a:srgbClr val="66FF33"/>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to get </a:t>
                </a:r>
                <a:r>
                  <a:rPr lang="en-US" sz="2000" i="1" dirty="0">
                    <a:solidFill>
                      <a:srgbClr val="FF0066"/>
                    </a:solidFill>
                    <a:latin typeface="Times New Roman" panose="02020603050405020304" pitchFamily="18" charset="0"/>
                    <a:cs typeface="Times New Roman" panose="02020603050405020304" pitchFamily="18" charset="0"/>
                  </a:rPr>
                  <a:t>m</a:t>
                </a:r>
                <a:r>
                  <a:rPr lang="en-US" sz="2000" i="1" baseline="-25000" dirty="0">
                    <a:solidFill>
                      <a:srgbClr val="FF0066"/>
                    </a:solidFill>
                    <a:latin typeface="Times New Roman" panose="02020603050405020304" pitchFamily="18" charset="0"/>
                    <a:cs typeface="Times New Roman" panose="02020603050405020304" pitchFamily="18" charset="0"/>
                  </a:rPr>
                  <a:t>a</a:t>
                </a:r>
                <a:r>
                  <a:rPr lang="en-US" dirty="0">
                    <a:solidFill>
                      <a:schemeClr val="bg1"/>
                    </a:solidFill>
                    <a:latin typeface="Times New Roman" panose="02020603050405020304" pitchFamily="18" charset="0"/>
                    <a:cs typeface="Times New Roman" panose="02020603050405020304" pitchFamily="18" charset="0"/>
                  </a:rPr>
                  <a:t> </a:t>
                </a:r>
              </a:p>
              <a:p>
                <a:pPr>
                  <a:lnSpc>
                    <a:spcPct val="80000"/>
                  </a:lnSpc>
                </a:pPr>
                <a:r>
                  <a:rPr lang="en-US" dirty="0">
                    <a:solidFill>
                      <a:schemeClr val="bg1"/>
                    </a:solidFill>
                    <a:latin typeface="Times New Roman" panose="02020603050405020304" pitchFamily="18" charset="0"/>
                    <a:cs typeface="Times New Roman" panose="02020603050405020304" pitchFamily="18" charset="0"/>
                  </a:rPr>
                  <a:t>decrypt </a:t>
                </a:r>
                <a14:m>
                  <m:oMath xmlns:m="http://schemas.openxmlformats.org/officeDocument/2006/math">
                    <m:sSub>
                      <m:sSubPr>
                        <m:ctrlPr>
                          <a:rPr lang="en-US" sz="2000" i="1">
                            <a:solidFill>
                              <a:schemeClr val="bg1"/>
                            </a:solidFill>
                            <a:latin typeface="Cambria Math"/>
                            <a:cs typeface="Times New Roman" panose="02020603050405020304" pitchFamily="18" charset="0"/>
                          </a:rPr>
                        </m:ctrlPr>
                      </m:sSubPr>
                      <m:e>
                        <m:r>
                          <a:rPr lang="en-US" sz="2000" b="0" i="1" smtClean="0">
                            <a:solidFill>
                              <a:srgbClr val="FFFF00"/>
                            </a:solidFill>
                            <a:latin typeface="Cambria Math"/>
                            <a:cs typeface="Times New Roman" panose="02020603050405020304" pitchFamily="18" charset="0"/>
                          </a:rPr>
                          <m:t>𝑒𝑛𝑐</m:t>
                        </m:r>
                      </m:e>
                      <m:sub>
                        <m:sSub>
                          <m:sSubPr>
                            <m:ctrlPr>
                              <a:rPr lang="en-US" sz="2000" i="1" smtClean="0">
                                <a:solidFill>
                                  <a:srgbClr val="FF0066"/>
                                </a:solidFill>
                                <a:latin typeface="Cambria Math"/>
                                <a:cs typeface="Times New Roman" panose="02020603050405020304" pitchFamily="18" charset="0"/>
                              </a:rPr>
                            </m:ctrlPr>
                          </m:sSubPr>
                          <m:e>
                            <m:r>
                              <a:rPr lang="en-US" sz="2000" b="0" i="1">
                                <a:solidFill>
                                  <a:srgbClr val="FF0066"/>
                                </a:solidFill>
                                <a:latin typeface="Cambria Math"/>
                                <a:cs typeface="Times New Roman" panose="02020603050405020304" pitchFamily="18" charset="0"/>
                              </a:rPr>
                              <m:t>𝑒</m:t>
                            </m:r>
                          </m:e>
                          <m:sub>
                            <m:r>
                              <a:rPr lang="en-US" sz="2000" b="0" i="1" smtClean="0">
                                <a:solidFill>
                                  <a:srgbClr val="FF0066"/>
                                </a:solidFill>
                                <a:latin typeface="Cambria Math"/>
                                <a:cs typeface="Times New Roman" panose="02020603050405020304" pitchFamily="18" charset="0"/>
                              </a:rPr>
                              <m:t>𝑎</m:t>
                            </m:r>
                          </m:sub>
                        </m:sSub>
                      </m:sub>
                    </m:sSub>
                    <m:r>
                      <a:rPr lang="en-US" sz="2000" b="0" i="1" smtClean="0">
                        <a:solidFill>
                          <a:srgbClr val="FFFF00"/>
                        </a:solidFill>
                        <a:latin typeface="Cambria Math" panose="02040503050406030204" pitchFamily="18" charset="0"/>
                        <a:cs typeface="Times New Roman" panose="02020603050405020304" pitchFamily="18" charset="0"/>
                      </a:rPr>
                      <m:t>(</m:t>
                    </m:r>
                    <m:sSub>
                      <m:sSubPr>
                        <m:ctrlPr>
                          <a:rPr lang="en-US" sz="2000" b="1" i="1" smtClean="0">
                            <a:solidFill>
                              <a:srgbClr val="00EA6A"/>
                            </a:solidFill>
                            <a:latin typeface="Cambria Math"/>
                            <a:cs typeface="Times New Roman" panose="02020603050405020304" pitchFamily="18" charset="0"/>
                          </a:rPr>
                        </m:ctrlPr>
                      </m:sSubPr>
                      <m:e>
                        <m:r>
                          <a:rPr lang="en-US" sz="2000" b="1" i="1" smtClean="0">
                            <a:solidFill>
                              <a:srgbClr val="00EA6A"/>
                            </a:solidFill>
                            <a:latin typeface="Cambria Math" panose="02040503050406030204" pitchFamily="18" charset="0"/>
                            <a:cs typeface="Times New Roman" panose="02020603050405020304" pitchFamily="18" charset="0"/>
                          </a:rPr>
                          <m:t>𝒎</m:t>
                        </m:r>
                      </m:e>
                      <m:sub>
                        <m:r>
                          <a:rPr lang="en-US" sz="2000" b="1" i="1" smtClean="0">
                            <a:solidFill>
                              <a:srgbClr val="00EA6A"/>
                            </a:solidFill>
                            <a:latin typeface="Cambria Math" panose="02040503050406030204" pitchFamily="18" charset="0"/>
                            <a:cs typeface="Times New Roman" panose="02020603050405020304" pitchFamily="18" charset="0"/>
                          </a:rPr>
                          <m:t>𝒃</m:t>
                        </m:r>
                      </m:sub>
                    </m:sSub>
                  </m:oMath>
                </a14:m>
                <a:r>
                  <a:rPr lang="en-US" dirty="0">
                    <a:solidFill>
                      <a:srgbClr val="FFFF00"/>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 using </a:t>
                </a:r>
                <a:r>
                  <a:rPr lang="en-US" sz="2000" b="1" dirty="0">
                    <a:solidFill>
                      <a:srgbClr val="FF0066"/>
                    </a:solidFill>
                    <a:latin typeface="Times New Roman" panose="02020603050405020304" pitchFamily="18" charset="0"/>
                    <a:cs typeface="Times New Roman" panose="02020603050405020304" pitchFamily="18" charset="0"/>
                  </a:rPr>
                  <a:t>private key </a:t>
                </a:r>
                <a:r>
                  <a:rPr lang="en-US" sz="2000" b="1" i="1" dirty="0">
                    <a:solidFill>
                      <a:srgbClr val="FF0066"/>
                    </a:solidFill>
                    <a:latin typeface="Times New Roman" panose="02020603050405020304" pitchFamily="18" charset="0"/>
                    <a:cs typeface="Times New Roman" panose="02020603050405020304" pitchFamily="18" charset="0"/>
                  </a:rPr>
                  <a:t>d</a:t>
                </a:r>
                <a:r>
                  <a:rPr lang="en-US" sz="2000" b="1" i="1" baseline="-25000" dirty="0">
                    <a:solidFill>
                      <a:srgbClr val="FF0066"/>
                    </a:solidFill>
                    <a:latin typeface="Times New Roman" panose="02020603050405020304" pitchFamily="18" charset="0"/>
                    <a:cs typeface="Times New Roman" panose="02020603050405020304" pitchFamily="18" charset="0"/>
                  </a:rPr>
                  <a:t>a</a:t>
                </a:r>
                <a:r>
                  <a:rPr lang="en-US" sz="2000" b="1" dirty="0">
                    <a:solidFill>
                      <a:srgbClr val="FF0066"/>
                    </a:solidFill>
                    <a:latin typeface="Times New Roman" panose="02020603050405020304" pitchFamily="18" charset="0"/>
                    <a:cs typeface="Times New Roman" panose="02020603050405020304" pitchFamily="18" charset="0"/>
                  </a:rPr>
                  <a:t>  </a:t>
                </a:r>
                <a14:m>
                  <m:oMath xmlns:m="http://schemas.openxmlformats.org/officeDocument/2006/math">
                    <m:groupChr>
                      <m:groupChrPr>
                        <m:chr m:val="←"/>
                        <m:vertJc m:val="bot"/>
                        <m:ctrlPr>
                          <a:rPr lang="en-US" sz="2400" i="1" smtClean="0">
                            <a:solidFill>
                              <a:srgbClr val="FF0000"/>
                            </a:solidFill>
                            <a:latin typeface="Cambria Math"/>
                            <a:cs typeface="Times New Roman" panose="02020603050405020304" pitchFamily="18" charset="0"/>
                          </a:rPr>
                        </m:ctrlPr>
                      </m:groupChrPr>
                      <m:e>
                        <m:r>
                          <m:rPr>
                            <m:brk m:alnAt="2"/>
                          </m:rPr>
                          <a:rPr lang="en-US" sz="2400" b="1" i="1" smtClean="0">
                            <a:solidFill>
                              <a:srgbClr val="FF0000"/>
                            </a:solidFill>
                            <a:latin typeface="Cambria Math" panose="02040503050406030204" pitchFamily="18" charset="0"/>
                            <a:cs typeface="Times New Roman" panose="02020603050405020304" pitchFamily="18" charset="0"/>
                          </a:rPr>
                          <m:t> </m:t>
                        </m:r>
                        <m:r>
                          <a:rPr lang="en-US" sz="2400" b="1" i="1" smtClean="0">
                            <a:solidFill>
                              <a:srgbClr val="FF0000"/>
                            </a:solidFill>
                            <a:latin typeface="Cambria Math"/>
                            <a:cs typeface="Times New Roman" panose="02020603050405020304" pitchFamily="18" charset="0"/>
                          </a:rPr>
                          <m:t>  </m:t>
                        </m:r>
                        <m:sSub>
                          <m:sSubPr>
                            <m:ctrlPr>
                              <a:rPr lang="en-US" sz="2400" b="1" i="1" smtClean="0">
                                <a:solidFill>
                                  <a:srgbClr val="FFFF00"/>
                                </a:solidFill>
                                <a:latin typeface="Cambria Math"/>
                                <a:cs typeface="Times New Roman" panose="02020603050405020304" pitchFamily="18" charset="0"/>
                              </a:rPr>
                            </m:ctrlPr>
                          </m:sSubPr>
                          <m:e>
                            <m:r>
                              <a:rPr lang="en-US" sz="2400" b="1" i="1">
                                <a:solidFill>
                                  <a:srgbClr val="FFFF00"/>
                                </a:solidFill>
                                <a:latin typeface="Cambria Math"/>
                                <a:cs typeface="Times New Roman" panose="02020603050405020304" pitchFamily="18" charset="0"/>
                              </a:rPr>
                              <m:t>𝒆𝒏𝒄</m:t>
                            </m:r>
                          </m:e>
                          <m:sub>
                            <m:sSub>
                              <m:sSubPr>
                                <m:ctrlPr>
                                  <a:rPr lang="en-US" sz="2400" b="1" i="1" smtClean="0">
                                    <a:solidFill>
                                      <a:srgbClr val="FF0000"/>
                                    </a:solidFill>
                                    <a:latin typeface="Cambria Math"/>
                                    <a:cs typeface="Times New Roman" panose="02020603050405020304" pitchFamily="18" charset="0"/>
                                  </a:rPr>
                                </m:ctrlPr>
                              </m:sSubPr>
                              <m:e>
                                <m:r>
                                  <a:rPr lang="en-US" sz="2400" b="1" i="1">
                                    <a:solidFill>
                                      <a:srgbClr val="FF0000"/>
                                    </a:solidFill>
                                    <a:latin typeface="Cambria Math"/>
                                    <a:cs typeface="Times New Roman" panose="02020603050405020304" pitchFamily="18" charset="0"/>
                                  </a:rPr>
                                  <m:t>𝒆</m:t>
                                </m:r>
                              </m:e>
                              <m:sub>
                                <m:r>
                                  <a:rPr lang="en-US" sz="2400" b="1" i="1" smtClean="0">
                                    <a:solidFill>
                                      <a:srgbClr val="FF0000"/>
                                    </a:solidFill>
                                    <a:latin typeface="Cambria Math"/>
                                    <a:cs typeface="Times New Roman" panose="02020603050405020304" pitchFamily="18" charset="0"/>
                                  </a:rPr>
                                  <m:t>𝒂</m:t>
                                </m:r>
                              </m:sub>
                            </m:sSub>
                          </m:sub>
                        </m:sSub>
                        <m:d>
                          <m:dPr>
                            <m:ctrlPr>
                              <a:rPr lang="en-US" sz="2400" b="1" i="1">
                                <a:solidFill>
                                  <a:srgbClr val="FFFF00"/>
                                </a:solidFill>
                                <a:latin typeface="Cambria Math"/>
                                <a:cs typeface="Times New Roman" panose="02020603050405020304" pitchFamily="18" charset="0"/>
                              </a:rPr>
                            </m:ctrlPr>
                          </m:dPr>
                          <m:e>
                            <m:sSub>
                              <m:sSubPr>
                                <m:ctrlPr>
                                  <a:rPr lang="en-US" sz="2400" b="1" i="1" smtClean="0">
                                    <a:solidFill>
                                      <a:srgbClr val="66FF33"/>
                                    </a:solidFill>
                                    <a:latin typeface="Cambria Math"/>
                                    <a:cs typeface="Times New Roman" panose="02020603050405020304" pitchFamily="18" charset="0"/>
                                  </a:rPr>
                                </m:ctrlPr>
                              </m:sSubPr>
                              <m:e>
                                <m:r>
                                  <a:rPr lang="en-US" sz="2400" b="1" i="1">
                                    <a:solidFill>
                                      <a:srgbClr val="66FF33"/>
                                    </a:solidFill>
                                    <a:latin typeface="Cambria Math"/>
                                    <a:cs typeface="Times New Roman" panose="02020603050405020304" pitchFamily="18" charset="0"/>
                                  </a:rPr>
                                  <m:t>𝒎</m:t>
                                </m:r>
                              </m:e>
                              <m:sub>
                                <m:r>
                                  <a:rPr lang="en-US" sz="2400" b="1" i="1" smtClean="0">
                                    <a:solidFill>
                                      <a:srgbClr val="66FF33"/>
                                    </a:solidFill>
                                    <a:latin typeface="Cambria Math"/>
                                    <a:cs typeface="Times New Roman" panose="02020603050405020304" pitchFamily="18" charset="0"/>
                                  </a:rPr>
                                  <m:t>𝒃</m:t>
                                </m:r>
                              </m:sub>
                            </m:sSub>
                          </m:e>
                        </m:d>
                        <m:r>
                          <m:rPr>
                            <m:brk m:alnAt="2"/>
                          </m:rPr>
                          <a:rPr lang="en-US" sz="2400" b="0" i="1" smtClean="0">
                            <a:solidFill>
                              <a:srgbClr val="FF0000"/>
                            </a:solidFill>
                            <a:latin typeface="Cambria Math"/>
                            <a:cs typeface="Times New Roman" panose="02020603050405020304" pitchFamily="18" charset="0"/>
                          </a:rPr>
                          <m:t> </m:t>
                        </m:r>
                        <m:r>
                          <a:rPr lang="en-US" sz="2400" b="0" i="1" smtClean="0">
                            <a:solidFill>
                              <a:srgbClr val="FF0000"/>
                            </a:solidFill>
                            <a:latin typeface="Cambria Math"/>
                            <a:cs typeface="Times New Roman" panose="02020603050405020304" pitchFamily="18" charset="0"/>
                          </a:rPr>
                          <m:t>  </m:t>
                        </m:r>
                      </m:e>
                    </m:groupChr>
                  </m:oMath>
                </a14:m>
                <a:r>
                  <a:rPr lang="en-US" dirty="0">
                    <a:solidFill>
                      <a:srgbClr val="FF0000"/>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encrypt </a:t>
                </a:r>
                <a:r>
                  <a:rPr lang="en-US" sz="1900" b="1" i="1" dirty="0" err="1">
                    <a:solidFill>
                      <a:srgbClr val="00EA6A"/>
                    </a:solidFill>
                    <a:latin typeface="Times New Roman" panose="02020603050405020304" pitchFamily="18" charset="0"/>
                    <a:cs typeface="Times New Roman" panose="02020603050405020304" pitchFamily="18" charset="0"/>
                  </a:rPr>
                  <a:t>m</a:t>
                </a:r>
                <a:r>
                  <a:rPr lang="en-US" sz="1900" b="1" i="1" baseline="-25000" dirty="0" err="1">
                    <a:solidFill>
                      <a:srgbClr val="00EA6A"/>
                    </a:solidFill>
                    <a:latin typeface="Times New Roman" panose="02020603050405020304" pitchFamily="18" charset="0"/>
                    <a:cs typeface="Times New Roman" panose="02020603050405020304" pitchFamily="18" charset="0"/>
                  </a:rPr>
                  <a:t>b</a:t>
                </a:r>
                <a:r>
                  <a:rPr lang="en-US" sz="1900" dirty="0">
                    <a:solidFill>
                      <a:srgbClr val="00EA6A"/>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using </a:t>
                </a:r>
                <a:r>
                  <a:rPr lang="en-US" b="1" dirty="0">
                    <a:solidFill>
                      <a:srgbClr val="FF0066"/>
                    </a:solidFill>
                    <a:latin typeface="Times New Roman" panose="02020603050405020304" pitchFamily="18" charset="0"/>
                    <a:cs typeface="Times New Roman" panose="02020603050405020304" pitchFamily="18" charset="0"/>
                  </a:rPr>
                  <a:t>pu</a:t>
                </a:r>
                <a:r>
                  <a:rPr lang="en-US" b="1" dirty="0">
                    <a:solidFill>
                      <a:srgbClr val="FF0000"/>
                    </a:solidFill>
                    <a:latin typeface="Times New Roman" panose="02020603050405020304" pitchFamily="18" charset="0"/>
                    <a:cs typeface="Times New Roman" panose="02020603050405020304" pitchFamily="18" charset="0"/>
                  </a:rPr>
                  <a:t>bl</a:t>
                </a:r>
                <a:r>
                  <a:rPr lang="en-US" b="1" dirty="0">
                    <a:solidFill>
                      <a:srgbClr val="FF0066"/>
                    </a:solidFill>
                    <a:latin typeface="Times New Roman" panose="02020603050405020304" pitchFamily="18" charset="0"/>
                    <a:cs typeface="Times New Roman" panose="02020603050405020304" pitchFamily="18" charset="0"/>
                  </a:rPr>
                  <a:t>ic key </a:t>
                </a:r>
                <a:r>
                  <a:rPr lang="en-US" b="1" i="1" dirty="0" err="1">
                    <a:solidFill>
                      <a:srgbClr val="FF0066"/>
                    </a:solidFill>
                    <a:latin typeface="Times New Roman" panose="02020603050405020304" pitchFamily="18" charset="0"/>
                    <a:cs typeface="Times New Roman" panose="02020603050405020304" pitchFamily="18" charset="0"/>
                  </a:rPr>
                  <a:t>e</a:t>
                </a:r>
                <a:r>
                  <a:rPr lang="en-US" b="1" i="1" baseline="-25000" dirty="0" err="1">
                    <a:solidFill>
                      <a:srgbClr val="FF0066"/>
                    </a:solidFill>
                    <a:latin typeface="Times New Roman" panose="02020603050405020304" pitchFamily="18" charset="0"/>
                    <a:cs typeface="Times New Roman" panose="02020603050405020304" pitchFamily="18" charset="0"/>
                  </a:rPr>
                  <a:t>a</a:t>
                </a:r>
                <a:r>
                  <a:rPr lang="en-US" b="1" dirty="0">
                    <a:solidFill>
                      <a:srgbClr val="FF0066"/>
                    </a:solidFill>
                    <a:latin typeface="Times New Roman" panose="02020603050405020304" pitchFamily="18" charset="0"/>
                    <a:cs typeface="Times New Roman" panose="02020603050405020304" pitchFamily="18" charset="0"/>
                  </a:rPr>
                  <a:t> </a:t>
                </a:r>
              </a:p>
            </p:txBody>
          </p:sp>
        </mc:Choice>
        <mc:Fallback xmlns="">
          <p:sp>
            <p:nvSpPr>
              <p:cNvPr id="44" name="TextBox 43"/>
              <p:cNvSpPr txBox="1">
                <a:spLocks noRot="1" noChangeAspect="1" noMove="1" noResize="1" noEditPoints="1" noAdjustHandles="1" noChangeArrowheads="1" noChangeShapeType="1" noTextEdit="1"/>
              </p:cNvSpPr>
              <p:nvPr/>
            </p:nvSpPr>
            <p:spPr>
              <a:xfrm>
                <a:off x="1078056" y="938480"/>
                <a:ext cx="10813119" cy="1280992"/>
              </a:xfrm>
              <a:prstGeom prst="rect">
                <a:avLst/>
              </a:prstGeom>
              <a:blipFill>
                <a:blip r:embed="rId3"/>
                <a:stretch>
                  <a:fillRect l="-564" t="-6667" b="-5714"/>
                </a:stretch>
              </a:blipFill>
            </p:spPr>
            <p:txBody>
              <a:bodyPr/>
              <a:lstStyle/>
              <a:p>
                <a:r>
                  <a:rPr lang="en-US">
                    <a:noFill/>
                  </a:rPr>
                  <a:t> </a:t>
                </a:r>
              </a:p>
            </p:txBody>
          </p:sp>
        </mc:Fallback>
      </mc:AlternateContent>
      <p:sp>
        <p:nvSpPr>
          <p:cNvPr id="45" name="TextBox 44"/>
          <p:cNvSpPr txBox="1"/>
          <p:nvPr/>
        </p:nvSpPr>
        <p:spPr>
          <a:xfrm>
            <a:off x="978536" y="430500"/>
            <a:ext cx="8224820" cy="461665"/>
          </a:xfrm>
          <a:prstGeom prst="rect">
            <a:avLst/>
          </a:prstGeom>
          <a:noFill/>
        </p:spPr>
        <p:txBody>
          <a:bodyPr wrap="square" rtlCol="0">
            <a:spAutoFit/>
          </a:bodyPr>
          <a:lstStyle/>
          <a:p>
            <a:r>
              <a:rPr lang="en-US" sz="2400" b="1" dirty="0">
                <a:solidFill>
                  <a:srgbClr val="FF0000"/>
                </a:solidFill>
                <a:cs typeface="Times New Roman" panose="02020603050405020304" pitchFamily="18" charset="0"/>
              </a:rPr>
              <a:t>Privacy</a:t>
            </a:r>
          </a:p>
        </p:txBody>
      </p:sp>
      <p:cxnSp>
        <p:nvCxnSpPr>
          <p:cNvPr id="47" name="Straight Arrow Connector 46"/>
          <p:cNvCxnSpPr/>
          <p:nvPr/>
        </p:nvCxnSpPr>
        <p:spPr>
          <a:xfrm>
            <a:off x="10091057" y="1652954"/>
            <a:ext cx="538843" cy="0"/>
          </a:xfrm>
          <a:prstGeom prst="straightConnector1">
            <a:avLst/>
          </a:prstGeom>
          <a:ln w="25400">
            <a:solidFill>
              <a:schemeClr val="bg1">
                <a:alpha val="0"/>
              </a:schemeClr>
            </a:solidFill>
            <a:headEnd type="arrow"/>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92304" y="2458322"/>
            <a:ext cx="10541977" cy="923330"/>
          </a:xfrm>
          <a:prstGeom prst="rect">
            <a:avLst/>
          </a:prstGeom>
          <a:noFill/>
        </p:spPr>
        <p:txBody>
          <a:bodyPr wrap="square" rtlCol="0">
            <a:spAutoFit/>
          </a:bodyPr>
          <a:lstStyle/>
          <a:p>
            <a:pPr marL="731520" indent="-342900">
              <a:buSzPct val="80000"/>
              <a:buFont typeface="Wingdings" panose="05000000000000000000" pitchFamily="2" charset="2"/>
              <a:buChar char="Ø"/>
            </a:pPr>
            <a:r>
              <a:rPr lang="en-US" dirty="0">
                <a:solidFill>
                  <a:schemeClr val="bg1"/>
                </a:solidFill>
                <a:cs typeface="Times New Roman" panose="02020603050405020304" pitchFamily="18" charset="0"/>
              </a:rPr>
              <a:t>secret keys: no need to share secret keys for secure communication</a:t>
            </a:r>
          </a:p>
          <a:p>
            <a:pPr marL="731520" indent="-342900">
              <a:buSzPct val="80000"/>
              <a:buFont typeface="Wingdings" panose="05000000000000000000" pitchFamily="2" charset="2"/>
              <a:buChar char="Ø"/>
            </a:pPr>
            <a:r>
              <a:rPr lang="en-US" dirty="0">
                <a:solidFill>
                  <a:schemeClr val="bg1"/>
                </a:solidFill>
                <a:cs typeface="Times New Roman" panose="02020603050405020304" pitchFamily="18" charset="0"/>
              </a:rPr>
              <a:t>public key: Alice may share Bob’s public key </a:t>
            </a:r>
            <a:r>
              <a:rPr lang="en-US" i="1" dirty="0" err="1">
                <a:solidFill>
                  <a:schemeClr val="bg1"/>
                </a:solidFill>
                <a:cs typeface="Times New Roman" panose="02020603050405020304" pitchFamily="18" charset="0"/>
              </a:rPr>
              <a:t>e</a:t>
            </a:r>
            <a:r>
              <a:rPr lang="en-US" i="1" baseline="-25000" dirty="0" err="1">
                <a:solidFill>
                  <a:schemeClr val="bg1"/>
                </a:solidFill>
                <a:cs typeface="Times New Roman" panose="02020603050405020304" pitchFamily="18" charset="0"/>
              </a:rPr>
              <a:t>b</a:t>
            </a:r>
            <a:r>
              <a:rPr lang="en-US" dirty="0">
                <a:solidFill>
                  <a:schemeClr val="bg1"/>
                </a:solidFill>
                <a:cs typeface="Times New Roman" panose="02020603050405020304" pitchFamily="18" charset="0"/>
              </a:rPr>
              <a:t> with his enemies</a:t>
            </a:r>
          </a:p>
          <a:p>
            <a:pPr marL="731520" indent="-342900">
              <a:buSzPct val="80000"/>
              <a:buFont typeface="Wingdings" panose="05000000000000000000" pitchFamily="2" charset="2"/>
              <a:buChar char="Ø"/>
            </a:pPr>
            <a:r>
              <a:rPr lang="en-US" dirty="0">
                <a:solidFill>
                  <a:schemeClr val="bg1"/>
                </a:solidFill>
                <a:cs typeface="Times New Roman" panose="02020603050405020304" pitchFamily="18" charset="0"/>
              </a:rPr>
              <a:t>need to store safely secret keys  </a:t>
            </a:r>
          </a:p>
        </p:txBody>
      </p:sp>
      <p:sp>
        <p:nvSpPr>
          <p:cNvPr id="3" name="Rectangle 2"/>
          <p:cNvSpPr/>
          <p:nvPr/>
        </p:nvSpPr>
        <p:spPr>
          <a:xfrm>
            <a:off x="1058301" y="955455"/>
            <a:ext cx="10832874" cy="1376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mc:AlternateContent xmlns:mc="http://schemas.openxmlformats.org/markup-compatibility/2006" xmlns:a14="http://schemas.microsoft.com/office/drawing/2010/main">
        <mc:Choice Requires="a14">
          <p:sp>
            <p:nvSpPr>
              <p:cNvPr id="56" name="TextBox 55"/>
              <p:cNvSpPr txBox="1"/>
              <p:nvPr/>
            </p:nvSpPr>
            <p:spPr>
              <a:xfrm>
                <a:off x="1193446" y="4084550"/>
                <a:ext cx="9919063" cy="1267270"/>
              </a:xfrm>
              <a:prstGeom prst="rect">
                <a:avLst/>
              </a:prstGeom>
              <a:noFill/>
            </p:spPr>
            <p:txBody>
              <a:bodyPr wrap="square" rtlCol="0">
                <a:spAutoFit/>
              </a:bodyPr>
              <a:lstStyle/>
              <a:p>
                <a:r>
                  <a:rPr lang="en-US" sz="2000" dirty="0">
                    <a:solidFill>
                      <a:srgbClr val="FF99CC"/>
                    </a:solidFill>
                    <a:latin typeface="Times New Roman" panose="02020603050405020304" pitchFamily="18" charset="0"/>
                    <a:cs typeface="Times New Roman" panose="02020603050405020304" pitchFamily="18" charset="0"/>
                  </a:rPr>
                  <a:t>Alice</a:t>
                </a:r>
                <a:r>
                  <a:rPr lang="en-US" sz="2000" dirty="0">
                    <a:solidFill>
                      <a:srgbClr val="EB19B9"/>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 (select random </a:t>
                </a:r>
                <a:r>
                  <a:rPr lang="en-US" sz="2000" b="1" i="1" dirty="0" err="1">
                    <a:solidFill>
                      <a:srgbClr val="FF99CC"/>
                    </a:solidFill>
                    <a:latin typeface="Times New Roman" panose="02020603050405020304" pitchFamily="18" charset="0"/>
                    <a:cs typeface="Times New Roman" panose="02020603050405020304" pitchFamily="18" charset="0"/>
                  </a:rPr>
                  <a:t>r</a:t>
                </a:r>
                <a:r>
                  <a:rPr lang="en-US" sz="2000" b="1" i="1" baseline="-25000" dirty="0" err="1">
                    <a:solidFill>
                      <a:srgbClr val="FF99CC"/>
                    </a:solidFill>
                    <a:latin typeface="Times New Roman" panose="02020603050405020304" pitchFamily="18" charset="0"/>
                    <a:cs typeface="Times New Roman" panose="02020603050405020304" pitchFamily="18" charset="0"/>
                  </a:rPr>
                  <a:t>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a:solidFill>
                      <a:srgbClr val="B7E476"/>
                    </a:solidFill>
                    <a:latin typeface="Times New Roman" panose="02020603050405020304" pitchFamily="18" charset="0"/>
                    <a:cs typeface="Times New Roman" panose="02020603050405020304" pitchFamily="18" charset="0"/>
                  </a:rPr>
                  <a:t>Bob</a:t>
                </a:r>
                <a:r>
                  <a:rPr lang="en-US" sz="2000" dirty="0">
                    <a:solidFill>
                      <a:schemeClr val="bg1"/>
                    </a:solidFill>
                    <a:latin typeface="Times New Roman" panose="02020603050405020304" pitchFamily="18" charset="0"/>
                    <a:cs typeface="Times New Roman" panose="02020603050405020304" pitchFamily="18" charset="0"/>
                  </a:rPr>
                  <a:t> (private key </a:t>
                </a:r>
                <a:r>
                  <a:rPr lang="en-US" sz="2000" i="1" dirty="0" err="1">
                    <a:solidFill>
                      <a:schemeClr val="accent4">
                        <a:lumMod val="60000"/>
                        <a:lumOff val="40000"/>
                      </a:schemeClr>
                    </a:solidFill>
                    <a:latin typeface="Times New Roman" panose="02020603050405020304" pitchFamily="18" charset="0"/>
                    <a:cs typeface="Times New Roman" panose="02020603050405020304" pitchFamily="18" charset="0"/>
                  </a:rPr>
                  <a:t>d</a:t>
                </a:r>
                <a:r>
                  <a:rPr lang="en-US" sz="2000" i="1" baseline="-25000" dirty="0" err="1">
                    <a:solidFill>
                      <a:schemeClr val="accent4">
                        <a:lumMod val="60000"/>
                        <a:lumOff val="40000"/>
                      </a:schemeClr>
                    </a:solidFill>
                    <a:latin typeface="Times New Roman" panose="02020603050405020304" pitchFamily="18" charset="0"/>
                    <a:cs typeface="Times New Roman" panose="02020603050405020304" pitchFamily="18" charset="0"/>
                  </a:rPr>
                  <a:t>b</a:t>
                </a:r>
                <a:r>
                  <a:rPr lang="en-US" sz="2000"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 public </a:t>
                </a:r>
                <a:r>
                  <a:rPr lang="en-US" sz="2000" dirty="0" err="1">
                    <a:solidFill>
                      <a:schemeClr val="bg1"/>
                    </a:solidFill>
                    <a:latin typeface="Times New Roman" panose="02020603050405020304" pitchFamily="18" charset="0"/>
                    <a:cs typeface="Times New Roman" panose="02020603050405020304" pitchFamily="18" charset="0"/>
                  </a:rPr>
                  <a:t>ky</a:t>
                </a:r>
                <a:r>
                  <a:rPr lang="en-US" sz="2000" dirty="0">
                    <a:solidFill>
                      <a:schemeClr val="bg1"/>
                    </a:solidFill>
                    <a:latin typeface="Times New Roman" panose="02020603050405020304" pitchFamily="18" charset="0"/>
                    <a:cs typeface="Times New Roman" panose="02020603050405020304" pitchFamily="18" charset="0"/>
                  </a:rPr>
                  <a:t> </a:t>
                </a:r>
                <a:r>
                  <a:rPr lang="en-US" sz="2000" i="1" dirty="0" err="1">
                    <a:solidFill>
                      <a:srgbClr val="66FF33"/>
                    </a:solidFill>
                    <a:latin typeface="Times New Roman" panose="02020603050405020304" pitchFamily="18" charset="0"/>
                    <a:cs typeface="Times New Roman" panose="02020603050405020304" pitchFamily="18" charset="0"/>
                  </a:rPr>
                  <a:t>e</a:t>
                </a:r>
                <a:r>
                  <a:rPr lang="en-US" sz="2000" i="1" baseline="-25000" dirty="0" err="1">
                    <a:solidFill>
                      <a:srgbClr val="66FF33"/>
                    </a:solidFill>
                    <a:latin typeface="Times New Roman" panose="02020603050405020304" pitchFamily="18" charset="0"/>
                    <a:cs typeface="Times New Roman" panose="02020603050405020304" pitchFamily="18" charset="0"/>
                  </a:rPr>
                  <a:t>b</a:t>
                </a:r>
                <a:r>
                  <a:rPr lang="en-US" sz="2000" dirty="0">
                    <a:solidFill>
                      <a:schemeClr val="bg1"/>
                    </a:solidFill>
                    <a:latin typeface="Times New Roman" panose="02020603050405020304" pitchFamily="18" charset="0"/>
                    <a:cs typeface="Times New Roman" panose="02020603050405020304" pitchFamily="18" charset="0"/>
                  </a:rPr>
                  <a:t>) </a:t>
                </a:r>
                <a:r>
                  <a:rPr lang="en-US" sz="2000" i="1" dirty="0">
                    <a:solidFill>
                      <a:srgbClr val="00B050"/>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Encrypt </a:t>
                </a:r>
                <a:r>
                  <a:rPr lang="en-US" sz="2000" b="1" i="1" dirty="0" err="1">
                    <a:solidFill>
                      <a:srgbClr val="FF99CC"/>
                    </a:solidFill>
                    <a:latin typeface="Times New Roman" panose="02020603050405020304" pitchFamily="18" charset="0"/>
                    <a:cs typeface="Times New Roman" panose="02020603050405020304" pitchFamily="18" charset="0"/>
                  </a:rPr>
                  <a:t>r</a:t>
                </a:r>
                <a:r>
                  <a:rPr lang="en-US" sz="2000" b="1" i="1" baseline="-25000" dirty="0" err="1">
                    <a:solidFill>
                      <a:srgbClr val="FF99CC"/>
                    </a:solidFill>
                    <a:latin typeface="Times New Roman" panose="02020603050405020304" pitchFamily="18" charset="0"/>
                    <a:cs typeface="Times New Roman" panose="02020603050405020304" pitchFamily="18" charset="0"/>
                  </a:rPr>
                  <a:t>a</a:t>
                </a:r>
                <a:r>
                  <a:rPr lang="en-US" sz="2000" dirty="0">
                    <a:solidFill>
                      <a:srgbClr val="FF0066"/>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using </a:t>
                </a:r>
                <a:r>
                  <a:rPr lang="en-US" sz="2000" b="1" dirty="0">
                    <a:solidFill>
                      <a:srgbClr val="B7E476"/>
                    </a:solidFill>
                    <a:latin typeface="Times New Roman" panose="02020603050405020304" pitchFamily="18" charset="0"/>
                    <a:cs typeface="Times New Roman" panose="02020603050405020304" pitchFamily="18" charset="0"/>
                  </a:rPr>
                  <a:t>public key </a:t>
                </a:r>
                <a:r>
                  <a:rPr lang="en-US" sz="2000" b="1" i="1" dirty="0" err="1">
                    <a:solidFill>
                      <a:srgbClr val="B7E476"/>
                    </a:solidFill>
                    <a:latin typeface="Times New Roman" panose="02020603050405020304" pitchFamily="18" charset="0"/>
                    <a:cs typeface="Times New Roman" panose="02020603050405020304" pitchFamily="18" charset="0"/>
                  </a:rPr>
                  <a:t>e</a:t>
                </a:r>
                <a:r>
                  <a:rPr lang="en-US" sz="2000" b="1" i="1" baseline="-25000" dirty="0" err="1">
                    <a:solidFill>
                      <a:srgbClr val="B7E476"/>
                    </a:solidFill>
                    <a:latin typeface="Times New Roman" panose="02020603050405020304" pitchFamily="18" charset="0"/>
                    <a:cs typeface="Times New Roman" panose="02020603050405020304" pitchFamily="18" charset="0"/>
                  </a:rPr>
                  <a:t>b</a:t>
                </a:r>
                <a:r>
                  <a:rPr lang="en-US" sz="2000" b="1" i="1" baseline="-25000"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2000" b="1" i="1" baseline="-25000" dirty="0">
                    <a:solidFill>
                      <a:srgbClr val="00B050"/>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 </a:t>
                </a:r>
                <a14:m>
                  <m:oMath xmlns:m="http://schemas.openxmlformats.org/officeDocument/2006/math">
                    <m:groupChr>
                      <m:groupChrPr>
                        <m:chr m:val="→"/>
                        <m:vertJc m:val="bot"/>
                        <m:ctrlPr>
                          <a:rPr lang="en-US" sz="2400" b="1" i="1">
                            <a:solidFill>
                              <a:srgbClr val="FF0000"/>
                            </a:solidFill>
                            <a:latin typeface="Cambria Math"/>
                            <a:cs typeface="Times New Roman" panose="02020603050405020304" pitchFamily="18" charset="0"/>
                          </a:rPr>
                        </m:ctrlPr>
                      </m:groupChrPr>
                      <m:e>
                        <m:r>
                          <a:rPr lang="en-US" sz="2400" b="1" i="1">
                            <a:solidFill>
                              <a:srgbClr val="FF0000"/>
                            </a:solidFill>
                            <a:latin typeface="Cambria Math"/>
                            <a:cs typeface="Times New Roman" panose="02020603050405020304" pitchFamily="18" charset="0"/>
                          </a:rPr>
                          <m:t> </m:t>
                        </m:r>
                        <m:sSub>
                          <m:sSubPr>
                            <m:ctrlPr>
                              <a:rPr lang="en-US" sz="2400" b="1" i="1" smtClean="0">
                                <a:solidFill>
                                  <a:srgbClr val="FFFF00"/>
                                </a:solidFill>
                                <a:latin typeface="Cambria Math"/>
                                <a:cs typeface="Times New Roman" panose="02020603050405020304" pitchFamily="18" charset="0"/>
                              </a:rPr>
                            </m:ctrlPr>
                          </m:sSubPr>
                          <m:e>
                            <m:r>
                              <a:rPr lang="en-US" sz="2400" b="1" i="1">
                                <a:solidFill>
                                  <a:srgbClr val="FFFF00"/>
                                </a:solidFill>
                                <a:latin typeface="Cambria Math"/>
                                <a:cs typeface="Times New Roman" panose="02020603050405020304" pitchFamily="18" charset="0"/>
                              </a:rPr>
                              <m:t>𝒆𝒏𝒄</m:t>
                            </m:r>
                          </m:e>
                          <m:sub>
                            <m:sSub>
                              <m:sSubPr>
                                <m:ctrlPr>
                                  <a:rPr lang="en-US" sz="2400" b="1" i="1" smtClean="0">
                                    <a:solidFill>
                                      <a:schemeClr val="accent4">
                                        <a:lumMod val="60000"/>
                                        <a:lumOff val="40000"/>
                                      </a:schemeClr>
                                    </a:solidFill>
                                    <a:latin typeface="Cambria Math"/>
                                    <a:cs typeface="Times New Roman" panose="02020603050405020304" pitchFamily="18" charset="0"/>
                                  </a:rPr>
                                </m:ctrlPr>
                              </m:sSubPr>
                              <m:e>
                                <m:r>
                                  <a:rPr lang="en-US" sz="2400" b="1" i="1">
                                    <a:solidFill>
                                      <a:schemeClr val="accent4">
                                        <a:lumMod val="60000"/>
                                        <a:lumOff val="40000"/>
                                      </a:schemeClr>
                                    </a:solidFill>
                                    <a:latin typeface="Cambria Math"/>
                                    <a:cs typeface="Times New Roman" panose="02020603050405020304" pitchFamily="18" charset="0"/>
                                  </a:rPr>
                                  <m:t>𝒆</m:t>
                                </m:r>
                              </m:e>
                              <m:sub>
                                <m:r>
                                  <a:rPr lang="en-US" sz="2400" b="1" i="1">
                                    <a:solidFill>
                                      <a:schemeClr val="accent4">
                                        <a:lumMod val="60000"/>
                                        <a:lumOff val="40000"/>
                                      </a:schemeClr>
                                    </a:solidFill>
                                    <a:latin typeface="Cambria Math"/>
                                    <a:cs typeface="Times New Roman" panose="02020603050405020304" pitchFamily="18" charset="0"/>
                                  </a:rPr>
                                  <m:t>𝒃</m:t>
                                </m:r>
                              </m:sub>
                            </m:sSub>
                          </m:sub>
                        </m:sSub>
                        <m:d>
                          <m:dPr>
                            <m:ctrlPr>
                              <a:rPr lang="en-US" sz="2400" b="1" i="1">
                                <a:solidFill>
                                  <a:srgbClr val="FFFF00"/>
                                </a:solidFill>
                                <a:latin typeface="Cambria Math"/>
                                <a:cs typeface="Times New Roman" panose="02020603050405020304" pitchFamily="18" charset="0"/>
                              </a:rPr>
                            </m:ctrlPr>
                          </m:dPr>
                          <m:e>
                            <m:sSub>
                              <m:sSubPr>
                                <m:ctrlPr>
                                  <a:rPr lang="en-US" sz="2400" b="1" i="1" smtClean="0">
                                    <a:solidFill>
                                      <a:srgbClr val="FF99CC"/>
                                    </a:solidFill>
                                    <a:latin typeface="Cambria Math"/>
                                    <a:cs typeface="Times New Roman" panose="02020603050405020304" pitchFamily="18" charset="0"/>
                                  </a:rPr>
                                </m:ctrlPr>
                              </m:sSubPr>
                              <m:e>
                                <m:r>
                                  <a:rPr lang="en-US" sz="2400" b="1" i="1" smtClean="0">
                                    <a:solidFill>
                                      <a:srgbClr val="FF99CC"/>
                                    </a:solidFill>
                                    <a:latin typeface="Cambria Math"/>
                                    <a:cs typeface="Times New Roman" panose="02020603050405020304" pitchFamily="18" charset="0"/>
                                  </a:rPr>
                                  <m:t>𝒓</m:t>
                                </m:r>
                              </m:e>
                              <m:sub>
                                <m:r>
                                  <a:rPr lang="en-US" sz="2400" b="1" i="1">
                                    <a:solidFill>
                                      <a:srgbClr val="FF99CC"/>
                                    </a:solidFill>
                                    <a:latin typeface="Cambria Math"/>
                                    <a:cs typeface="Times New Roman" panose="02020603050405020304" pitchFamily="18" charset="0"/>
                                  </a:rPr>
                                  <m:t>𝒂</m:t>
                                </m:r>
                              </m:sub>
                            </m:sSub>
                          </m:e>
                        </m:d>
                        <m:r>
                          <a:rPr lang="en-US" sz="2400" b="1" i="1">
                            <a:solidFill>
                              <a:srgbClr val="FF0000"/>
                            </a:solidFill>
                            <a:latin typeface="Cambria Math"/>
                            <a:cs typeface="Times New Roman" panose="02020603050405020304" pitchFamily="18" charset="0"/>
                          </a:rPr>
                          <m:t>  </m:t>
                        </m:r>
                      </m:e>
                    </m:groupChr>
                  </m:oMath>
                </a14:m>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                                                                               get </a:t>
                </a:r>
                <a:r>
                  <a:rPr lang="en-US" sz="2000" i="1" dirty="0" err="1">
                    <a:solidFill>
                      <a:srgbClr val="FF99CC"/>
                    </a:solidFill>
                    <a:latin typeface="Times New Roman" panose="02020603050405020304" pitchFamily="18" charset="0"/>
                    <a:cs typeface="Times New Roman" panose="02020603050405020304" pitchFamily="18" charset="0"/>
                  </a:rPr>
                  <a:t>r</a:t>
                </a:r>
                <a:r>
                  <a:rPr lang="en-US" sz="2000" i="1" baseline="-25000" dirty="0" err="1">
                    <a:solidFill>
                      <a:srgbClr val="FF99CC"/>
                    </a:solidFill>
                    <a:latin typeface="Times New Roman" panose="02020603050405020304" pitchFamily="18" charset="0"/>
                    <a:cs typeface="Times New Roman" panose="02020603050405020304" pitchFamily="18" charset="0"/>
                  </a:rPr>
                  <a:t>a</a:t>
                </a:r>
                <a:r>
                  <a:rPr lang="en-US" sz="2000" dirty="0">
                    <a:solidFill>
                      <a:schemeClr val="bg1"/>
                    </a:solidFill>
                    <a:latin typeface="Times New Roman" panose="02020603050405020304" pitchFamily="18" charset="0"/>
                    <a:cs typeface="Times New Roman" panose="02020603050405020304" pitchFamily="18" charset="0"/>
                  </a:rPr>
                  <a:t> using private key </a:t>
                </a:r>
                <a:r>
                  <a:rPr lang="en-US" sz="2000" i="1" dirty="0" err="1">
                    <a:solidFill>
                      <a:srgbClr val="B7E476"/>
                    </a:solidFill>
                    <a:latin typeface="Times New Roman" panose="02020603050405020304" pitchFamily="18" charset="0"/>
                    <a:cs typeface="Times New Roman" panose="02020603050405020304" pitchFamily="18" charset="0"/>
                  </a:rPr>
                  <a:t>d</a:t>
                </a:r>
                <a:r>
                  <a:rPr lang="en-US" sz="2000" i="1" baseline="-25000" dirty="0" err="1">
                    <a:solidFill>
                      <a:srgbClr val="B7E476"/>
                    </a:solidFill>
                    <a:latin typeface="Times New Roman" panose="02020603050405020304" pitchFamily="18" charset="0"/>
                    <a:cs typeface="Times New Roman" panose="02020603050405020304" pitchFamily="18" charset="0"/>
                  </a:rPr>
                  <a:t>b</a:t>
                </a:r>
                <a:r>
                  <a:rPr lang="en-US" sz="2000" i="1" baseline="-25000" dirty="0">
                    <a:solidFill>
                      <a:srgbClr val="B7E476"/>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and send to Alice</a:t>
                </a:r>
                <a:r>
                  <a:rPr lang="en-US" sz="2000" baseline="-25000" dirty="0">
                    <a:solidFill>
                      <a:schemeClr val="bg1"/>
                    </a:solidFill>
                    <a:latin typeface="Times New Roman" panose="02020603050405020304" pitchFamily="18" charset="0"/>
                    <a:cs typeface="Times New Roman" panose="02020603050405020304" pitchFamily="18" charset="0"/>
                  </a:rPr>
                  <a:t>   </a:t>
                </a:r>
                <a:endParaRPr lang="en-US" sz="2000"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1193446" y="4084550"/>
                <a:ext cx="9919063" cy="1267270"/>
              </a:xfrm>
              <a:prstGeom prst="rect">
                <a:avLst/>
              </a:prstGeom>
              <a:blipFill>
                <a:blip r:embed="rId4"/>
                <a:stretch>
                  <a:fillRect l="-676" t="-2404" b="-7692"/>
                </a:stretch>
              </a:blipFill>
            </p:spPr>
            <p:txBody>
              <a:bodyPr/>
              <a:lstStyle/>
              <a:p>
                <a:r>
                  <a:rPr lang="en-US">
                    <a:noFill/>
                  </a:rPr>
                  <a:t> </a:t>
                </a:r>
              </a:p>
            </p:txBody>
          </p:sp>
        </mc:Fallback>
      </mc:AlternateContent>
      <p:sp>
        <p:nvSpPr>
          <p:cNvPr id="7" name="Rectangle 6"/>
          <p:cNvSpPr/>
          <p:nvPr/>
        </p:nvSpPr>
        <p:spPr>
          <a:xfrm>
            <a:off x="1009819" y="4084550"/>
            <a:ext cx="9888840" cy="1229523"/>
          </a:xfrm>
          <a:prstGeom prst="rect">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5221794" y="4768234"/>
                <a:ext cx="43581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99CC"/>
                              </a:solidFill>
                              <a:latin typeface="Cambria Math"/>
                              <a:cs typeface="Times New Roman" panose="02020603050405020304" pitchFamily="18" charset="0"/>
                            </a:rPr>
                          </m:ctrlPr>
                        </m:sSubPr>
                        <m:e>
                          <m:r>
                            <a:rPr lang="en-US" sz="2000" b="1" i="1">
                              <a:solidFill>
                                <a:srgbClr val="FF99CC"/>
                              </a:solidFill>
                              <a:latin typeface="Cambria Math"/>
                              <a:cs typeface="Times New Roman" panose="02020603050405020304" pitchFamily="18" charset="0"/>
                            </a:rPr>
                            <m:t>𝒓</m:t>
                          </m:r>
                        </m:e>
                        <m:sub>
                          <m:r>
                            <a:rPr lang="en-US" sz="2000" b="1" i="1">
                              <a:solidFill>
                                <a:srgbClr val="FF99CC"/>
                              </a:solidFill>
                              <a:latin typeface="Cambria Math"/>
                              <a:cs typeface="Times New Roman" panose="02020603050405020304" pitchFamily="18" charset="0"/>
                            </a:rPr>
                            <m:t>𝒂</m:t>
                          </m:r>
                        </m:sub>
                      </m:sSub>
                    </m:oMath>
                  </m:oMathPara>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5221794" y="4768234"/>
                <a:ext cx="435816"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rot="10800000">
                <a:off x="4416485" y="5003257"/>
                <a:ext cx="1936612" cy="369332"/>
              </a:xfrm>
              <a:prstGeom prst="rect">
                <a:avLst/>
              </a:prstGeom>
              <a:ln>
                <a:noFill/>
              </a:ln>
            </p:spPr>
            <p:txBody>
              <a:bodyPr wrap="square">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b="1" i="1" smtClean="0">
                              <a:solidFill>
                                <a:srgbClr val="FF0000"/>
                              </a:solidFill>
                              <a:latin typeface="Cambria Math"/>
                              <a:cs typeface="Times New Roman" panose="02020603050405020304" pitchFamily="18" charset="0"/>
                            </a:rPr>
                          </m:ctrlPr>
                        </m:groupChrPr>
                        <m:e>
                          <m:r>
                            <m:rPr>
                              <m:brk m:alnAt="2"/>
                            </m:rPr>
                            <a:rPr lang="en-US" b="1" i="1" smtClean="0">
                              <a:solidFill>
                                <a:srgbClr val="FF0000"/>
                              </a:solidFill>
                              <a:latin typeface="Cambria Math"/>
                              <a:cs typeface="Times New Roman" panose="02020603050405020304" pitchFamily="18" charset="0"/>
                            </a:rPr>
                            <m:t> </m:t>
                          </m:r>
                          <m:r>
                            <a:rPr lang="en-US" b="1" i="1" smtClean="0">
                              <a:solidFill>
                                <a:srgbClr val="FF0000"/>
                              </a:solidFill>
                              <a:latin typeface="Cambria Math"/>
                              <a:cs typeface="Times New Roman" panose="02020603050405020304" pitchFamily="18" charset="0"/>
                            </a:rPr>
                            <m:t>                          </m:t>
                          </m:r>
                        </m:e>
                      </m:groupCh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rot="10800000">
                <a:off x="4416485" y="5003257"/>
                <a:ext cx="1936612" cy="369332"/>
              </a:xfrm>
              <a:prstGeom prst="rect">
                <a:avLst/>
              </a:prstGeom>
              <a:blipFill>
                <a:blip r:embed="rId6"/>
                <a:stretch>
                  <a:fillRect/>
                </a:stretch>
              </a:blipFill>
              <a:ln>
                <a:noFill/>
              </a:ln>
            </p:spPr>
            <p:txBody>
              <a:bodyPr/>
              <a:lstStyle/>
              <a:p>
                <a:r>
                  <a:rPr lang="en-US">
                    <a:noFill/>
                  </a:rPr>
                  <a:t> </a:t>
                </a:r>
              </a:p>
            </p:txBody>
          </p:sp>
        </mc:Fallback>
      </mc:AlternateContent>
      <p:sp>
        <p:nvSpPr>
          <p:cNvPr id="9" name="TextBox 8">
            <a:extLst>
              <a:ext uri="{FF2B5EF4-FFF2-40B4-BE49-F238E27FC236}">
                <a16:creationId xmlns="" xmlns:a16="http://schemas.microsoft.com/office/drawing/2014/main" id="{A0C0EFA4-E71E-2FAD-CA7A-A16F644EE88C}"/>
              </a:ext>
            </a:extLst>
          </p:cNvPr>
          <p:cNvSpPr txBox="1"/>
          <p:nvPr/>
        </p:nvSpPr>
        <p:spPr>
          <a:xfrm>
            <a:off x="955387" y="3555799"/>
            <a:ext cx="3321459" cy="492443"/>
          </a:xfrm>
          <a:prstGeom prst="rect">
            <a:avLst/>
          </a:prstGeom>
          <a:noFill/>
        </p:spPr>
        <p:txBody>
          <a:bodyPr wrap="square" rtlCol="0">
            <a:spAutoFit/>
          </a:bodyPr>
          <a:lstStyle/>
          <a:p>
            <a:pPr>
              <a:spcBef>
                <a:spcPts val="1800"/>
              </a:spcBef>
              <a:spcAft>
                <a:spcPts val="600"/>
              </a:spcAft>
            </a:pPr>
            <a:r>
              <a:rPr lang="en-US" sz="2600" b="1" dirty="0">
                <a:solidFill>
                  <a:srgbClr val="FF99CC"/>
                </a:solidFill>
                <a:cs typeface="Times New Roman" panose="02020603050405020304" pitchFamily="18" charset="0"/>
              </a:rPr>
              <a:t>Authentication</a:t>
            </a:r>
          </a:p>
        </p:txBody>
      </p:sp>
    </p:spTree>
    <p:extLst>
      <p:ext uri="{BB962C8B-B14F-4D97-AF65-F5344CB8AC3E}">
        <p14:creationId xmlns:p14="http://schemas.microsoft.com/office/powerpoint/2010/main" val="102345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 grpId="0" animBg="1"/>
      <p:bldP spid="8" grpId="0"/>
      <p:bldP spid="1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2" y="5097716"/>
            <a:ext cx="8534400" cy="1507067"/>
          </a:xfrm>
        </p:spPr>
        <p:txBody>
          <a:bodyPr>
            <a:normAutofit/>
          </a:bodyPr>
          <a:lstStyle/>
          <a:p>
            <a:r>
              <a:rPr lang="en-US" sz="4000" dirty="0"/>
              <a:t>Public Key Cryptography</a:t>
            </a:r>
          </a:p>
        </p:txBody>
      </p:sp>
      <p:sp>
        <p:nvSpPr>
          <p:cNvPr id="3" name="Content Placeholder 2"/>
          <p:cNvSpPr>
            <a:spLocks noGrp="1"/>
          </p:cNvSpPr>
          <p:nvPr>
            <p:ph idx="1"/>
          </p:nvPr>
        </p:nvSpPr>
        <p:spPr>
          <a:xfrm>
            <a:off x="797362" y="410379"/>
            <a:ext cx="10510145" cy="4721889"/>
          </a:xfrm>
        </p:spPr>
        <p:txBody>
          <a:bodyPr>
            <a:normAutofit/>
          </a:bodyPr>
          <a:lstStyle/>
          <a:p>
            <a:pPr marL="0" lvl="0" indent="0">
              <a:spcAft>
                <a:spcPts val="1800"/>
              </a:spcAft>
              <a:buClrTx/>
              <a:buNone/>
            </a:pPr>
            <a:r>
              <a:rPr lang="en-US" sz="2800" b="1" dirty="0">
                <a:solidFill>
                  <a:schemeClr val="bg1"/>
                </a:solidFill>
                <a:latin typeface="Times New Roman" panose="02020603050405020304" pitchFamily="18" charset="0"/>
                <a:cs typeface="Times New Roman" panose="02020603050405020304" pitchFamily="18" charset="0"/>
              </a:rPr>
              <a:t>That is,   .  .  .  . </a:t>
            </a:r>
            <a:endParaRPr lang="en-US" sz="2800" b="1" dirty="0">
              <a:solidFill>
                <a:srgbClr val="7030A0"/>
              </a:solidFill>
              <a:latin typeface="Times New Roman" panose="02020603050405020304" pitchFamily="18" charset="0"/>
              <a:cs typeface="Times New Roman" panose="02020603050405020304" pitchFamily="18" charset="0"/>
            </a:endParaRPr>
          </a:p>
          <a:p>
            <a:pPr marL="0" lvl="0" indent="0">
              <a:spcAft>
                <a:spcPts val="0"/>
              </a:spcAft>
              <a:buClrTx/>
              <a:buNone/>
            </a:pPr>
            <a:r>
              <a:rPr lang="en-US" sz="2400" b="1" dirty="0">
                <a:solidFill>
                  <a:srgbClr val="7030A0"/>
                </a:solidFill>
                <a:latin typeface="Times New Roman" panose="02020603050405020304" pitchFamily="18" charset="0"/>
                <a:cs typeface="Times New Roman" panose="02020603050405020304" pitchFamily="18" charset="0"/>
              </a:rPr>
              <a:t>Encryption: </a:t>
            </a:r>
            <a:r>
              <a:rPr lang="en-US" sz="2400" b="1" dirty="0">
                <a:solidFill>
                  <a:srgbClr val="FFFF00"/>
                </a:solidFill>
                <a:latin typeface="Times New Roman" panose="02020603050405020304" pitchFamily="18" charset="0"/>
                <a:cs typeface="Times New Roman" panose="02020603050405020304" pitchFamily="18" charset="0"/>
              </a:rPr>
              <a:t>    </a:t>
            </a:r>
          </a:p>
          <a:p>
            <a:pPr marL="0" lvl="0" indent="0">
              <a:buClrTx/>
              <a:buNone/>
            </a:pPr>
            <a:r>
              <a:rPr lang="en-US" sz="2400" b="1" i="1" dirty="0">
                <a:solidFill>
                  <a:srgbClr val="FFFF00"/>
                </a:solidFill>
                <a:latin typeface="Times New Roman" panose="02020603050405020304" pitchFamily="18" charset="0"/>
                <a:cs typeface="Times New Roman" panose="02020603050405020304" pitchFamily="18" charset="0"/>
              </a:rPr>
              <a:t> </a:t>
            </a:r>
          </a:p>
          <a:p>
            <a:pPr marL="0" lvl="0" indent="0">
              <a:buClrTx/>
              <a:buNone/>
            </a:pPr>
            <a:endParaRPr lang="en-US" sz="2400" b="1" i="1" dirty="0">
              <a:solidFill>
                <a:srgbClr val="FFFF00"/>
              </a:solidFill>
              <a:latin typeface="Times New Roman" panose="02020603050405020304" pitchFamily="18" charset="0"/>
              <a:cs typeface="Times New Roman" panose="02020603050405020304" pitchFamily="18" charset="0"/>
            </a:endParaRPr>
          </a:p>
          <a:p>
            <a:pPr marL="0" lvl="0" indent="0">
              <a:buClrTx/>
              <a:buNone/>
            </a:pPr>
            <a:r>
              <a:rPr lang="en-US" sz="2400" b="1" i="1" dirty="0">
                <a:solidFill>
                  <a:srgbClr val="FFFF00"/>
                </a:solidFill>
                <a:latin typeface="Times New Roman" panose="02020603050405020304" pitchFamily="18" charset="0"/>
                <a:cs typeface="Times New Roman" panose="02020603050405020304" pitchFamily="18" charset="0"/>
              </a:rPr>
              <a:t>  </a:t>
            </a:r>
            <a:endParaRPr lang="en-US" sz="2200" b="1" dirty="0">
              <a:solidFill>
                <a:srgbClr val="FFFF00"/>
              </a:solidFill>
              <a:latin typeface="Times New Roman" panose="02020603050405020304" pitchFamily="18" charset="0"/>
              <a:cs typeface="Times New Roman" panose="02020603050405020304" pitchFamily="18" charset="0"/>
            </a:endParaRPr>
          </a:p>
          <a:p>
            <a:pPr marL="0" lvl="0" indent="0">
              <a:spcBef>
                <a:spcPts val="600"/>
              </a:spcBef>
              <a:spcAft>
                <a:spcPts val="2400"/>
              </a:spcAft>
              <a:buClrTx/>
              <a:buNone/>
            </a:pPr>
            <a:r>
              <a:rPr lang="en-US" sz="2600" b="1" dirty="0">
                <a:solidFill>
                  <a:srgbClr val="7030A0"/>
                </a:solidFill>
                <a:latin typeface="Times New Roman" panose="02020603050405020304" pitchFamily="18" charset="0"/>
                <a:cs typeface="Times New Roman" panose="02020603050405020304" pitchFamily="18" charset="0"/>
              </a:rPr>
              <a:t>Digital signature:</a:t>
            </a:r>
          </a:p>
          <a:p>
            <a:pPr marL="0" lvl="0" indent="0">
              <a:spcBef>
                <a:spcPts val="600"/>
              </a:spcBef>
              <a:spcAft>
                <a:spcPts val="800"/>
              </a:spcAft>
              <a:buClrTx/>
              <a:buNone/>
            </a:pPr>
            <a:endParaRPr lang="en-US" sz="2400" b="1" dirty="0">
              <a:solidFill>
                <a:srgbClr val="FFFF00"/>
              </a:solidFill>
              <a:cs typeface="Times New Roman" panose="02020603050405020304" pitchFamily="18" charset="0"/>
            </a:endParaRPr>
          </a:p>
        </p:txBody>
      </p:sp>
      <p:sp>
        <p:nvSpPr>
          <p:cNvPr id="4" name="Date Placeholder 3"/>
          <p:cNvSpPr>
            <a:spLocks noGrp="1"/>
          </p:cNvSpPr>
          <p:nvPr>
            <p:ph type="dt" sz="half" idx="10"/>
          </p:nvPr>
        </p:nvSpPr>
        <p:spPr/>
        <p:txBody>
          <a:bodyPr/>
          <a:lstStyle/>
          <a:p>
            <a:fld id="{69E28325-70B6-4AD7-AA06-37F3B9C5402A}" type="datetime1">
              <a:rPr lang="en-US" smtClean="0"/>
              <a:t>8/26/2024</a:t>
            </a:fld>
            <a:endParaRPr lang="en-US" dirty="0"/>
          </a:p>
        </p:txBody>
      </p:sp>
      <p:sp>
        <p:nvSpPr>
          <p:cNvPr id="5" name="Footer Placeholder 4"/>
          <p:cNvSpPr>
            <a:spLocks noGrp="1"/>
          </p:cNvSpPr>
          <p:nvPr>
            <p:ph type="ftr" sz="quarter" idx="11"/>
          </p:nvPr>
        </p:nvSpPr>
        <p:spPr>
          <a:xfrm>
            <a:off x="572252" y="6352580"/>
            <a:ext cx="7543800" cy="365125"/>
          </a:xfrm>
        </p:spPr>
        <p:txBody>
          <a:bodyPr/>
          <a:lstStyle/>
          <a:p>
            <a:r>
              <a:rPr lang="en-US" sz="1600" dirty="0"/>
              <a:t>CIS4360 Computer Security Fundamentals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12</a:t>
            </a:fld>
            <a:endParaRPr lang="en-US" dirty="0"/>
          </a:p>
        </p:txBody>
      </p:sp>
      <p:sp>
        <p:nvSpPr>
          <p:cNvPr id="7" name="Rectangle 35"/>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13" name="Content Placeholder 2"/>
              <p:cNvSpPr txBox="1">
                <a:spLocks/>
              </p:cNvSpPr>
              <p:nvPr/>
            </p:nvSpPr>
            <p:spPr>
              <a:xfrm>
                <a:off x="10549675" y="10603938"/>
                <a:ext cx="1806438" cy="70659"/>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Tx/>
                  <a:buFont typeface="Wingdings 3" panose="05040102010807070707" pitchFamily="18" charset="2"/>
                  <a:buNone/>
                </a:pPr>
                <a:endParaRPr lang="en-US" sz="2400" b="1" dirty="0">
                  <a:latin typeface="Times New Roman" panose="02020603050405020304" pitchFamily="18" charset="0"/>
                  <a:cs typeface="Times New Roman" panose="02020603050405020304" pitchFamily="18" charset="0"/>
                </a:endParaRPr>
              </a:p>
              <a:p>
                <a:pPr marL="0" indent="0">
                  <a:buClrTx/>
                  <a:buFont typeface="Wingdings 3" panose="05040102010807070707" pitchFamily="18" charset="2"/>
                  <a:buNone/>
                </a:pPr>
                <a:r>
                  <a:rPr lang="en-US" sz="2400" b="1" dirty="0">
                    <a:latin typeface="Times New Roman" panose="02020603050405020304" pitchFamily="18" charset="0"/>
                    <a:cs typeface="Times New Roman" panose="02020603050405020304" pitchFamily="18" charset="0"/>
                  </a:rPr>
                  <a:t> </a:t>
                </a:r>
                <a:r>
                  <a:rPr lang="en-US" sz="2400" b="1" i="1" dirty="0">
                    <a:solidFill>
                      <a:srgbClr val="FFFF00"/>
                    </a:solidFill>
                    <a:cs typeface="Times New Roman" panose="02020603050405020304" pitchFamily="18" charset="0"/>
                  </a:rPr>
                  <a:t>Asymmetric</a:t>
                </a:r>
                <a:r>
                  <a:rPr lang="en-US" sz="2400" b="1" dirty="0">
                    <a:solidFill>
                      <a:srgbClr val="FFFF00"/>
                    </a:solidFill>
                    <a:cs typeface="Times New Roman" panose="02020603050405020304" pitchFamily="18" charset="0"/>
                  </a:rPr>
                  <a:t> (key) encryption</a:t>
                </a:r>
              </a:p>
              <a:p>
                <a:pPr>
                  <a:spcBef>
                    <a:spcPts val="600"/>
                  </a:spcBef>
                  <a:spcAft>
                    <a:spcPts val="800"/>
                  </a:spcAft>
                  <a:buClrTx/>
                  <a:buFont typeface="Wingdings" panose="05000000000000000000" pitchFamily="2" charset="2"/>
                  <a:buChar char="Ø"/>
                </a:pPr>
                <a:r>
                  <a:rPr lang="en-US" dirty="0">
                    <a:solidFill>
                      <a:schemeClr val="bg1"/>
                    </a:solidFill>
                    <a:cs typeface="Times New Roman" panose="02020603050405020304" pitchFamily="18" charset="0"/>
                  </a:rPr>
                  <a:t>publically invented in 1975 (10 years earlier GCHQ + NSA)</a:t>
                </a:r>
              </a:p>
              <a:p>
                <a:pPr>
                  <a:spcBef>
                    <a:spcPts val="600"/>
                  </a:spcBef>
                  <a:spcAft>
                    <a:spcPts val="800"/>
                  </a:spcAft>
                  <a:buClrTx/>
                  <a:buFont typeface="Wingdings" panose="05000000000000000000" pitchFamily="2" charset="2"/>
                  <a:buChar char="Ø"/>
                </a:pPr>
                <a:r>
                  <a:rPr lang="en-US" u="sng" dirty="0">
                    <a:solidFill>
                      <a:srgbClr val="FFFF00"/>
                    </a:solidFill>
                    <a:cs typeface="Times New Roman" panose="02020603050405020304" pitchFamily="18" charset="0"/>
                  </a:rPr>
                  <a:t>two keys</a:t>
                </a:r>
                <a:r>
                  <a:rPr lang="en-US" dirty="0">
                    <a:solidFill>
                      <a:srgbClr val="FFFF00"/>
                    </a:solidFill>
                    <a:cs typeface="Times New Roman" panose="02020603050405020304" pitchFamily="18" charset="0"/>
                  </a:rPr>
                  <a:t>: a private and a public key</a:t>
                </a:r>
                <a:r>
                  <a:rPr lang="en-US" dirty="0">
                    <a:solidFill>
                      <a:schemeClr val="bg1"/>
                    </a:solidFill>
                    <a:cs typeface="Times New Roman" panose="02020603050405020304" pitchFamily="18" charset="0"/>
                  </a:rPr>
                  <a:t>. </a:t>
                </a:r>
              </a:p>
              <a:p>
                <a:pPr>
                  <a:spcBef>
                    <a:spcPts val="600"/>
                  </a:spcBef>
                  <a:spcAft>
                    <a:spcPts val="800"/>
                  </a:spcAft>
                  <a:buClrTx/>
                  <a:buFont typeface="Wingdings" panose="05000000000000000000" pitchFamily="2" charset="2"/>
                  <a:buChar char="Ø"/>
                </a:pPr>
                <a:r>
                  <a:rPr lang="en-US" dirty="0">
                    <a:solidFill>
                      <a:schemeClr val="bg1"/>
                    </a:solidFill>
                    <a:cs typeface="Times New Roman" panose="02020603050405020304" pitchFamily="18" charset="0"/>
                  </a:rPr>
                  <a:t>private key </a:t>
                </a:r>
                <a:r>
                  <a:rPr lang="en-US" dirty="0">
                    <a:solidFill>
                      <a:schemeClr val="bg1"/>
                    </a:solidFill>
                    <a:cs typeface="Times New Roman" panose="02020603050405020304" pitchFamily="18" charset="0"/>
                    <a:sym typeface="Symbol" panose="05050102010706020507" pitchFamily="18" charset="2"/>
                  </a:rPr>
                  <a:t></a:t>
                </a:r>
                <a:r>
                  <a:rPr lang="en-US" dirty="0">
                    <a:solidFill>
                      <a:schemeClr val="bg1"/>
                    </a:solidFill>
                    <a:cs typeface="Times New Roman" panose="02020603050405020304" pitchFamily="18" charset="0"/>
                  </a:rPr>
                  <a:t> public key  </a:t>
                </a:r>
              </a:p>
              <a:p>
                <a:pPr>
                  <a:spcBef>
                    <a:spcPts val="600"/>
                  </a:spcBef>
                  <a:spcAft>
                    <a:spcPts val="800"/>
                  </a:spcAft>
                  <a:buClrTx/>
                  <a:buFont typeface="Wingdings" panose="05000000000000000000" pitchFamily="2" charset="2"/>
                  <a:buChar char="Ø"/>
                </a:pPr>
                <a:r>
                  <a:rPr lang="en-US" dirty="0">
                    <a:solidFill>
                      <a:schemeClr val="bg1"/>
                    </a:solidFill>
                    <a:cs typeface="Times New Roman" panose="02020603050405020304" pitchFamily="18" charset="0"/>
                  </a:rPr>
                  <a:t>public key  </a:t>
                </a:r>
                <a14:m>
                  <m:oMath xmlns:m="http://schemas.openxmlformats.org/officeDocument/2006/math">
                    <m:groupChr>
                      <m:groupChrPr>
                        <m:chr m:val="⇒"/>
                        <m:vertJc m:val="bot"/>
                        <m:ctrlPr>
                          <a:rPr lang="en-US" i="1" smtClean="0">
                            <a:solidFill>
                              <a:schemeClr val="bg1"/>
                            </a:solidFill>
                            <a:latin typeface="Cambria Math"/>
                            <a:cs typeface="Times New Roman" panose="02020603050405020304" pitchFamily="18" charset="0"/>
                          </a:rPr>
                        </m:ctrlPr>
                      </m:groupChrPr>
                      <m:e>
                        <m:r>
                          <m:rPr>
                            <m:brk m:alnAt="2"/>
                          </m:rPr>
                          <a:rPr lang="en-US" i="1" smtClean="0">
                            <a:solidFill>
                              <a:schemeClr val="bg1"/>
                            </a:solidFill>
                            <a:latin typeface="Cambria Math"/>
                            <a:cs typeface="Times New Roman" panose="02020603050405020304" pitchFamily="18" charset="0"/>
                          </a:rPr>
                          <m:t>h</m:t>
                        </m:r>
                        <m:r>
                          <a:rPr lang="en-US" i="1" smtClean="0">
                            <a:solidFill>
                              <a:schemeClr val="bg1"/>
                            </a:solidFill>
                            <a:latin typeface="Cambria Math"/>
                            <a:cs typeface="Times New Roman" panose="02020603050405020304" pitchFamily="18" charset="0"/>
                          </a:rPr>
                          <m:t>𝑎𝑟𝑑</m:t>
                        </m:r>
                      </m:e>
                    </m:groupChr>
                  </m:oMath>
                </a14:m>
                <a:r>
                  <a:rPr lang="en-US" dirty="0">
                    <a:solidFill>
                      <a:schemeClr val="bg1"/>
                    </a:solidFill>
                    <a:cs typeface="Times New Roman" panose="02020603050405020304" pitchFamily="18" charset="0"/>
                  </a:rPr>
                  <a:t> private key, while private key  </a:t>
                </a:r>
                <a14:m>
                  <m:oMath xmlns:m="http://schemas.openxmlformats.org/officeDocument/2006/math">
                    <m:groupChr>
                      <m:groupChrPr>
                        <m:chr m:val="⇒"/>
                        <m:vertJc m:val="bot"/>
                        <m:ctrlPr>
                          <a:rPr lang="en-US" i="1">
                            <a:solidFill>
                              <a:schemeClr val="bg1"/>
                            </a:solidFill>
                            <a:latin typeface="Cambria Math"/>
                            <a:cs typeface="Times New Roman" panose="02020603050405020304" pitchFamily="18" charset="0"/>
                          </a:rPr>
                        </m:ctrlPr>
                      </m:groupChrPr>
                      <m:e>
                        <m:r>
                          <m:rPr>
                            <m:brk m:alnAt="2"/>
                          </m:rPr>
                          <a:rPr lang="en-US" i="1" smtClean="0">
                            <a:solidFill>
                              <a:schemeClr val="bg1"/>
                            </a:solidFill>
                            <a:latin typeface="Cambria Math"/>
                            <a:cs typeface="Times New Roman" panose="02020603050405020304" pitchFamily="18" charset="0"/>
                          </a:rPr>
                          <m:t>𝑒</m:t>
                        </m:r>
                        <m:r>
                          <a:rPr lang="en-US" i="1" smtClean="0">
                            <a:solidFill>
                              <a:schemeClr val="bg1"/>
                            </a:solidFill>
                            <a:latin typeface="Cambria Math"/>
                            <a:cs typeface="Times New Roman" panose="02020603050405020304" pitchFamily="18" charset="0"/>
                          </a:rPr>
                          <m:t>𝑎𝑠𝑦</m:t>
                        </m:r>
                      </m:e>
                    </m:groupChr>
                    <m:r>
                      <m:rPr>
                        <m:sty m:val="p"/>
                      </m:rPr>
                      <a:rPr lang="en-US" smtClean="0">
                        <a:solidFill>
                          <a:schemeClr val="bg1"/>
                        </a:solidFill>
                        <a:latin typeface="Cambria Math" panose="02040503050406030204" pitchFamily="18" charset="0"/>
                        <a:cs typeface="Times New Roman" panose="02020603050405020304" pitchFamily="18" charset="0"/>
                      </a:rPr>
                      <m:t>public</m:t>
                    </m:r>
                    <m:r>
                      <a:rPr lang="en-US"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cs typeface="Times New Roman" panose="02020603050405020304" pitchFamily="18" charset="0"/>
                  </a:rPr>
                  <a:t>key</a:t>
                </a:r>
              </a:p>
              <a:p>
                <a:pPr>
                  <a:spcBef>
                    <a:spcPts val="600"/>
                  </a:spcBef>
                  <a:spcAft>
                    <a:spcPts val="800"/>
                  </a:spcAft>
                  <a:buClrTx/>
                  <a:buFont typeface="Wingdings" panose="05000000000000000000" pitchFamily="2" charset="2"/>
                  <a:buChar char="Ø"/>
                </a:pPr>
                <a:r>
                  <a:rPr lang="en-US" u="sng" dirty="0">
                    <a:solidFill>
                      <a:schemeClr val="bg1"/>
                    </a:solidFill>
                    <a:cs typeface="Times New Roman" panose="02020603050405020304" pitchFamily="18" charset="0"/>
                  </a:rPr>
                  <a:t>much slower</a:t>
                </a:r>
                <a:r>
                  <a:rPr lang="en-US" dirty="0">
                    <a:solidFill>
                      <a:schemeClr val="bg1"/>
                    </a:solidFill>
                    <a:cs typeface="Times New Roman" panose="02020603050405020304" pitchFamily="18" charset="0"/>
                  </a:rPr>
                  <a:t> than symmetric key cryptography</a:t>
                </a: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10549675" y="10603938"/>
                <a:ext cx="1806438" cy="70659"/>
              </a:xfrm>
              <a:prstGeom prst="rect">
                <a:avLst/>
              </a:prstGeom>
              <a:blipFill>
                <a:blip r:embed="rId8"/>
                <a:stretch>
                  <a:fillRect t="-900000" b="-1116667"/>
                </a:stretch>
              </a:blipFill>
            </p:spPr>
            <p:txBody>
              <a:bodyPr/>
              <a:lstStyle/>
              <a:p>
                <a:r>
                  <a:rPr lang="en-US">
                    <a:noFill/>
                  </a:rPr>
                  <a:t> </a:t>
                </a:r>
              </a:p>
            </p:txBody>
          </p:sp>
        </mc:Fallback>
      </mc:AlternateContent>
      <p:grpSp>
        <p:nvGrpSpPr>
          <p:cNvPr id="9" name="Group 8"/>
          <p:cNvGrpSpPr/>
          <p:nvPr/>
        </p:nvGrpSpPr>
        <p:grpSpPr>
          <a:xfrm>
            <a:off x="824255" y="1886871"/>
            <a:ext cx="10995380" cy="3121983"/>
            <a:chOff x="754500" y="1867495"/>
            <a:chExt cx="10995380" cy="3121983"/>
          </a:xfrm>
        </p:grpSpPr>
        <p:grpSp>
          <p:nvGrpSpPr>
            <p:cNvPr id="18" name="Group 17"/>
            <p:cNvGrpSpPr/>
            <p:nvPr/>
          </p:nvGrpSpPr>
          <p:grpSpPr>
            <a:xfrm>
              <a:off x="764501" y="1867495"/>
              <a:ext cx="10797235" cy="670890"/>
              <a:chOff x="304800" y="1103005"/>
              <a:chExt cx="10723262" cy="670890"/>
            </a:xfrm>
          </p:grpSpPr>
          <p:cxnSp>
            <p:nvCxnSpPr>
              <p:cNvPr id="19" name="Straight Arrow Connector 18"/>
              <p:cNvCxnSpPr>
                <a:cxnSpLocks/>
              </p:cNvCxnSpPr>
              <p:nvPr/>
            </p:nvCxnSpPr>
            <p:spPr>
              <a:xfrm>
                <a:off x="2782280" y="1529154"/>
                <a:ext cx="3224105" cy="0"/>
              </a:xfrm>
              <a:prstGeom prst="straightConnector1">
                <a:avLst/>
              </a:prstGeom>
              <a:ln w="381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36736" y="1312230"/>
                <a:ext cx="4891326" cy="461665"/>
              </a:xfrm>
              <a:prstGeom prst="rect">
                <a:avLst/>
              </a:prstGeom>
              <a:noFill/>
            </p:spPr>
            <p:txBody>
              <a:bodyPr wrap="square" rtlCol="0">
                <a:spAutoFit/>
              </a:bodyPr>
              <a:lstStyle/>
              <a:p>
                <a:r>
                  <a:rPr lang="en-US" sz="2400" b="1" dirty="0">
                    <a:latin typeface="Arial Narrow" pitchFamily="34" charset="0"/>
                  </a:rPr>
                  <a:t>Receiver:   </a:t>
                </a:r>
                <a:r>
                  <a:rPr lang="en-US" dirty="0">
                    <a:latin typeface="Times New Roman" panose="02020603050405020304" pitchFamily="18" charset="0"/>
                    <a:cs typeface="Times New Roman" panose="02020603050405020304" pitchFamily="18" charset="0"/>
                  </a:rPr>
                  <a:t>Decrypt </a:t>
                </a:r>
                <a:r>
                  <a:rPr lang="en-US" baseline="-25000" dirty="0">
                    <a:solidFill>
                      <a:srgbClr val="FF0000"/>
                    </a:solidFill>
                    <a:latin typeface="Arial Narrow" pitchFamily="34" charset="0"/>
                  </a:rPr>
                  <a:t>Private key Receiver </a:t>
                </a:r>
                <a:r>
                  <a:rPr lang="en-US" dirty="0">
                    <a:latin typeface="Times New Roman" panose="02020603050405020304" pitchFamily="18" charset="0"/>
                    <a:cs typeface="Times New Roman" panose="02020603050405020304" pitchFamily="18" charset="0"/>
                  </a:rPr>
                  <a:t>(ciphertext)</a:t>
                </a:r>
                <a:endParaRPr lang="en-US" baseline="-25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2789912" y="1103005"/>
                <a:ext cx="349352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encrypt </a:t>
                </a:r>
                <a:r>
                  <a:rPr lang="en-US" baseline="-25000" dirty="0">
                    <a:solidFill>
                      <a:srgbClr val="00EA6A"/>
                    </a:solidFill>
                    <a:latin typeface="Times New Roman" panose="02020603050405020304" pitchFamily="18" charset="0"/>
                    <a:cs typeface="Times New Roman" panose="02020603050405020304" pitchFamily="18" charset="0"/>
                  </a:rPr>
                  <a:t>Public key Receiver</a:t>
                </a:r>
                <a:r>
                  <a:rPr lang="en-US" dirty="0">
                    <a:solidFill>
                      <a:srgbClr val="00EA6A"/>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(plaintext)</a:t>
                </a:r>
                <a:endParaRPr lang="en-US" baseline="-25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304800" y="1285111"/>
                <a:ext cx="2432423" cy="461665"/>
              </a:xfrm>
              <a:prstGeom prst="rect">
                <a:avLst/>
              </a:prstGeom>
              <a:noFill/>
            </p:spPr>
            <p:txBody>
              <a:bodyPr wrap="square" rtlCol="0">
                <a:spAutoFit/>
              </a:bodyPr>
              <a:lstStyle/>
              <a:p>
                <a:r>
                  <a:rPr lang="en-US" sz="2400" b="1" dirty="0">
                    <a:latin typeface="Arial Narrow" pitchFamily="34" charset="0"/>
                  </a:rPr>
                  <a:t>Sender:</a:t>
                </a:r>
                <a:r>
                  <a:rPr lang="en-US" b="1" dirty="0">
                    <a:latin typeface="Arial Narrow" pitchFamily="34" charset="0"/>
                  </a:rPr>
                  <a:t>      </a:t>
                </a:r>
                <a:r>
                  <a:rPr lang="en-US" dirty="0"/>
                  <a:t>plaintext</a:t>
                </a:r>
                <a:endParaRPr lang="en-US" baseline="-25000" dirty="0"/>
              </a:p>
            </p:txBody>
          </p:sp>
        </p:grpSp>
        <p:grpSp>
          <p:nvGrpSpPr>
            <p:cNvPr id="24" name="Group 23"/>
            <p:cNvGrpSpPr/>
            <p:nvPr/>
          </p:nvGrpSpPr>
          <p:grpSpPr>
            <a:xfrm>
              <a:off x="754500" y="3955303"/>
              <a:ext cx="7246750" cy="1034175"/>
              <a:chOff x="304800" y="1459468"/>
              <a:chExt cx="7246750" cy="1034175"/>
            </a:xfrm>
          </p:grpSpPr>
          <p:sp>
            <p:nvSpPr>
              <p:cNvPr id="25" name="TextBox 24"/>
              <p:cNvSpPr txBox="1"/>
              <p:nvPr/>
            </p:nvSpPr>
            <p:spPr>
              <a:xfrm>
                <a:off x="312550" y="2031978"/>
                <a:ext cx="7239000" cy="461665"/>
              </a:xfrm>
              <a:prstGeom prst="rect">
                <a:avLst/>
              </a:prstGeom>
              <a:noFill/>
            </p:spPr>
            <p:txBody>
              <a:bodyPr wrap="square" rtlCol="0">
                <a:spAutoFit/>
              </a:bodyPr>
              <a:lstStyle/>
              <a:p>
                <a:r>
                  <a:rPr lang="en-US" sz="2400" b="1" dirty="0">
                    <a:latin typeface="Arial Narrow" pitchFamily="34" charset="0"/>
                  </a:rPr>
                  <a:t>Verifier</a:t>
                </a:r>
                <a:r>
                  <a:rPr lang="en-US" sz="2400"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verification </a:t>
                </a:r>
                <a:r>
                  <a:rPr lang="en-US" baseline="-25000" dirty="0">
                    <a:solidFill>
                      <a:srgbClr val="00EA6A"/>
                    </a:solidFill>
                    <a:latin typeface="Times New Roman" panose="02020603050405020304" pitchFamily="18" charset="0"/>
                    <a:cs typeface="Times New Roman" panose="02020603050405020304" pitchFamily="18" charset="0"/>
                  </a:rPr>
                  <a:t>Public key Signer </a:t>
                </a:r>
                <a:r>
                  <a:rPr lang="en-US" dirty="0">
                    <a:latin typeface="Times New Roman" panose="02020603050405020304" pitchFamily="18" charset="0"/>
                    <a:cs typeface="Times New Roman" panose="02020603050405020304" pitchFamily="18" charset="0"/>
                  </a:rPr>
                  <a:t>[ document  +   </a:t>
                </a:r>
                <a:endParaRPr lang="en-US" baseline="-250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3084242" y="1540840"/>
                <a:ext cx="396615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signature </a:t>
                </a:r>
                <a:r>
                  <a:rPr lang="en-US" baseline="-25000" dirty="0">
                    <a:solidFill>
                      <a:srgbClr val="FF0000"/>
                    </a:solidFill>
                    <a:latin typeface="Times New Roman" panose="02020603050405020304" pitchFamily="18" charset="0"/>
                    <a:cs typeface="Times New Roman" panose="02020603050405020304" pitchFamily="18" charset="0"/>
                  </a:rPr>
                  <a:t>Private key Signer</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(hash(document))</a:t>
                </a:r>
                <a:endParaRPr lang="en-US" baseline="-25000"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304800" y="1459468"/>
                <a:ext cx="2810442" cy="461665"/>
              </a:xfrm>
              <a:prstGeom prst="rect">
                <a:avLst/>
              </a:prstGeom>
              <a:noFill/>
            </p:spPr>
            <p:txBody>
              <a:bodyPr wrap="square" rtlCol="0">
                <a:spAutoFit/>
              </a:bodyPr>
              <a:lstStyle/>
              <a:p>
                <a:r>
                  <a:rPr lang="en-US" sz="2400" b="1" dirty="0">
                    <a:latin typeface="Arial Narrow" pitchFamily="34" charset="0"/>
                  </a:rPr>
                  <a:t>Signer:</a:t>
                </a:r>
                <a:r>
                  <a:rPr lang="en-US" b="1" dirty="0">
                    <a:latin typeface="Arial Narrow" pitchFamily="34" charset="0"/>
                  </a:rPr>
                  <a:t>        </a:t>
                </a:r>
                <a:r>
                  <a:rPr lang="en-US" dirty="0">
                    <a:latin typeface="Times New Roman" panose="02020603050405020304" pitchFamily="18" charset="0"/>
                    <a:cs typeface="Times New Roman" panose="02020603050405020304" pitchFamily="18" charset="0"/>
                  </a:rPr>
                  <a:t>document   +</a:t>
                </a:r>
                <a:endParaRPr lang="en-US" baseline="-25000" dirty="0">
                  <a:latin typeface="Times New Roman" panose="02020603050405020304" pitchFamily="18" charset="0"/>
                  <a:cs typeface="Times New Roman" panose="02020603050405020304" pitchFamily="18" charset="0"/>
                </a:endParaRPr>
              </a:p>
            </p:txBody>
          </p:sp>
        </p:grpSp>
        <p:sp>
          <p:nvSpPr>
            <p:cNvPr id="28" name="TextBox 27"/>
            <p:cNvSpPr txBox="1"/>
            <p:nvPr/>
          </p:nvSpPr>
          <p:spPr>
            <a:xfrm>
              <a:off x="5656378" y="4604241"/>
              <a:ext cx="6093502" cy="369332"/>
            </a:xfrm>
            <a:prstGeom prst="rect">
              <a:avLst/>
            </a:prstGeom>
            <a:noFill/>
          </p:spPr>
          <p:txBody>
            <a:bodyPr wrap="square" rtlCol="0">
              <a:spAutoFit/>
            </a:bodyPr>
            <a:lstStyle/>
            <a:p>
              <a:r>
                <a:rPr lang="en-US" dirty="0">
                  <a:latin typeface="Arial Narrow" pitchFamily="34" charset="0"/>
                </a:rPr>
                <a:t> </a:t>
              </a:r>
              <a:r>
                <a:rPr lang="en-US" dirty="0">
                  <a:latin typeface="Times New Roman" panose="02020603050405020304" pitchFamily="18" charset="0"/>
                  <a:cs typeface="Times New Roman" panose="02020603050405020304" pitchFamily="18" charset="0"/>
                </a:rPr>
                <a:t>signature </a:t>
              </a:r>
              <a:r>
                <a:rPr lang="en-US" baseline="-25000" dirty="0">
                  <a:solidFill>
                    <a:srgbClr val="FF0000"/>
                  </a:solidFill>
                  <a:latin typeface="Times New Roman" panose="02020603050405020304" pitchFamily="18" charset="0"/>
                  <a:cs typeface="Times New Roman" panose="02020603050405020304" pitchFamily="18" charset="0"/>
                </a:rPr>
                <a:t>Private key Signer</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(hash(document))]  = </a:t>
              </a:r>
              <a:r>
                <a:rPr lang="en-US" dirty="0">
                  <a:latin typeface="Arial Narrow" pitchFamily="34" charset="0"/>
                </a:rPr>
                <a:t> TRUE OR FALSE</a:t>
              </a:r>
              <a:endParaRPr lang="en-US" baseline="-25000" dirty="0">
                <a:latin typeface="Arial Narrow" pitchFamily="34" charset="0"/>
              </a:endParaRPr>
            </a:p>
          </p:txBody>
        </p:sp>
      </p:grpSp>
    </p:spTree>
    <p:extLst>
      <p:ext uri="{BB962C8B-B14F-4D97-AF65-F5344CB8AC3E}">
        <p14:creationId xmlns:p14="http://schemas.microsoft.com/office/powerpoint/2010/main" val="1121414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755" y="5341173"/>
            <a:ext cx="8513404" cy="1035421"/>
          </a:xfrm>
        </p:spPr>
        <p:txBody>
          <a:bodyPr>
            <a:normAutofit/>
          </a:bodyPr>
          <a:lstStyle/>
          <a:p>
            <a:r>
              <a:rPr lang="en-US" sz="4000" dirty="0"/>
              <a:t>Public key cryptography</a:t>
            </a:r>
          </a:p>
        </p:txBody>
      </p:sp>
      <p:sp>
        <p:nvSpPr>
          <p:cNvPr id="4" name="Date Placeholder 3"/>
          <p:cNvSpPr>
            <a:spLocks noGrp="1"/>
          </p:cNvSpPr>
          <p:nvPr>
            <p:ph type="dt" sz="half" idx="10"/>
          </p:nvPr>
        </p:nvSpPr>
        <p:spPr>
          <a:xfrm>
            <a:off x="10220942" y="6348051"/>
            <a:ext cx="1600200" cy="221566"/>
          </a:xfrm>
        </p:spPr>
        <p:txBody>
          <a:bodyPr/>
          <a:lstStyle/>
          <a:p>
            <a:fld id="{51C7A7A4-AC4F-41A3-8694-017AC4701E5D}" type="datetime1">
              <a:rPr lang="en-US" smtClean="0"/>
              <a:t>8/26/2024</a:t>
            </a:fld>
            <a:endParaRPr lang="en-US" dirty="0"/>
          </a:p>
        </p:txBody>
      </p:sp>
      <p:sp>
        <p:nvSpPr>
          <p:cNvPr id="5" name="Footer Placeholder 4"/>
          <p:cNvSpPr>
            <a:spLocks noGrp="1"/>
          </p:cNvSpPr>
          <p:nvPr>
            <p:ph type="ftr" sz="quarter" idx="11"/>
          </p:nvPr>
        </p:nvSpPr>
        <p:spPr>
          <a:xfrm>
            <a:off x="393891" y="6242540"/>
            <a:ext cx="7644203" cy="365125"/>
          </a:xfrm>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a:xfrm>
            <a:off x="9732154" y="6011569"/>
            <a:ext cx="1142245" cy="669925"/>
          </a:xfrm>
        </p:spPr>
        <p:txBody>
          <a:bodyPr/>
          <a:lstStyle/>
          <a:p>
            <a:fld id="{D57F1E4F-1CFF-5643-939E-217C01CDF565}" type="slidenum">
              <a:rPr lang="en-US" smtClean="0"/>
              <a:pPr/>
              <a:t>13</a:t>
            </a:fld>
            <a:endParaRPr lang="en-US" dirty="0"/>
          </a:p>
        </p:txBody>
      </p:sp>
      <p:cxnSp>
        <p:nvCxnSpPr>
          <p:cNvPr id="47" name="Straight Arrow Connector 46"/>
          <p:cNvCxnSpPr/>
          <p:nvPr/>
        </p:nvCxnSpPr>
        <p:spPr>
          <a:xfrm>
            <a:off x="10091057" y="1652954"/>
            <a:ext cx="538843" cy="0"/>
          </a:xfrm>
          <a:prstGeom prst="straightConnector1">
            <a:avLst/>
          </a:prstGeom>
          <a:ln w="25400">
            <a:solidFill>
              <a:schemeClr val="bg1">
                <a:alpha val="0"/>
              </a:schemeClr>
            </a:solidFill>
            <a:headEnd type="arrow"/>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22049" y="228424"/>
            <a:ext cx="5931103" cy="80175795"/>
          </a:xfrm>
          <a:prstGeom prst="rect">
            <a:avLst/>
          </a:prstGeom>
          <a:noFill/>
        </p:spPr>
        <p:txBody>
          <a:bodyPr wrap="square" rtlCol="0">
            <a:spAutoFit/>
          </a:bodyPr>
          <a:lstStyle/>
          <a:p>
            <a:pPr>
              <a:spcBef>
                <a:spcPts val="1200"/>
              </a:spcBef>
              <a:spcAft>
                <a:spcPts val="600"/>
              </a:spcAft>
            </a:pPr>
            <a:r>
              <a:rPr lang="en-US" sz="2400" b="1" dirty="0">
                <a:solidFill>
                  <a:schemeClr val="bg1"/>
                </a:solidFill>
                <a:cs typeface="Times New Roman" panose="02020603050405020304" pitchFamily="18" charset="0"/>
              </a:rPr>
              <a:t>Authentication, an example</a:t>
            </a: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no_fear_hamlet"/>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40000"/>
                    </a14:imgEffect>
                    <a14:imgEffect>
                      <a14:colorTemperature colorTemp="11200"/>
                    </a14:imgEffect>
                    <a14:imgEffect>
                      <a14:brightnessContrast bright="-20000" contrast="20000"/>
                    </a14:imgEffect>
                  </a14:imgLayer>
                </a14:imgProps>
              </a:ext>
              <a:ext uri="{28A0092B-C50C-407E-A947-70E740481C1C}">
                <a14:useLocalDpi xmlns:a14="http://schemas.microsoft.com/office/drawing/2010/main" val="0"/>
              </a:ext>
            </a:extLst>
          </a:blip>
          <a:srcRect l="10333" t="6805" r="13970" b="33972"/>
          <a:stretch/>
        </p:blipFill>
        <p:spPr bwMode="auto">
          <a:xfrm>
            <a:off x="7526209" y="998438"/>
            <a:ext cx="4118177" cy="50372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40632" y="809973"/>
            <a:ext cx="6364347" cy="4698594"/>
          </a:xfrm>
          <a:prstGeom prst="rect">
            <a:avLst/>
          </a:prstGeom>
          <a:noFill/>
        </p:spPr>
        <p:txBody>
          <a:bodyPr wrap="square" rtlCol="0">
            <a:spAutoFit/>
          </a:bodyPr>
          <a:lstStyle/>
          <a:p>
            <a:pPr>
              <a:lnSpc>
                <a:spcPct val="108000"/>
              </a:lnSpc>
            </a:pPr>
            <a:r>
              <a:rPr lang="en-US" sz="1600" b="1" dirty="0">
                <a:solidFill>
                  <a:srgbClr val="FF0000"/>
                </a:solidFill>
              </a:rPr>
              <a:t>Sign/Countersign</a:t>
            </a:r>
            <a:r>
              <a:rPr lang="en-US" sz="1600" dirty="0">
                <a:solidFill>
                  <a:schemeClr val="bg1"/>
                </a:solidFill>
              </a:rPr>
              <a:t> </a:t>
            </a:r>
            <a:r>
              <a:rPr lang="en-US" sz="1600" b="1" dirty="0">
                <a:solidFill>
                  <a:schemeClr val="bg1"/>
                </a:solidFill>
              </a:rPr>
              <a:t>(challenge/response):</a:t>
            </a:r>
            <a:r>
              <a:rPr lang="en-US" sz="1600" dirty="0">
                <a:solidFill>
                  <a:schemeClr val="bg1"/>
                </a:solidFill>
              </a:rPr>
              <a:t> a sign, word or signal exchanged between a sentry and anybody approaching their post. </a:t>
            </a:r>
          </a:p>
          <a:p>
            <a:pPr>
              <a:lnSpc>
                <a:spcPct val="108000"/>
              </a:lnSpc>
              <a:spcBef>
                <a:spcPts val="600"/>
              </a:spcBef>
            </a:pPr>
            <a:r>
              <a:rPr lang="en-US" sz="1600" b="1" dirty="0">
                <a:solidFill>
                  <a:schemeClr val="bg1"/>
                </a:solidFill>
              </a:rPr>
              <a:t>1. World War II Sign/countersign</a:t>
            </a:r>
            <a:r>
              <a:rPr lang="en-US" sz="1600" dirty="0">
                <a:solidFill>
                  <a:schemeClr val="bg1"/>
                </a:solidFill>
              </a:rPr>
              <a:t> </a:t>
            </a:r>
            <a:r>
              <a:rPr lang="en-US" sz="1600" b="1" dirty="0">
                <a:solidFill>
                  <a:schemeClr val="bg1"/>
                </a:solidFill>
              </a:rPr>
              <a:t>(D-DAY)</a:t>
            </a:r>
            <a:endParaRPr lang="en-US" sz="1600" dirty="0">
              <a:solidFill>
                <a:schemeClr val="bg1"/>
              </a:solidFill>
            </a:endParaRPr>
          </a:p>
          <a:p>
            <a:pPr marL="285750" indent="-285750">
              <a:lnSpc>
                <a:spcPct val="108000"/>
              </a:lnSpc>
              <a:buFont typeface="Arial" pitchFamily="34" charset="0"/>
              <a:buChar char="•"/>
            </a:pPr>
            <a:r>
              <a:rPr lang="en-US" sz="1400" dirty="0">
                <a:solidFill>
                  <a:schemeClr val="bg1"/>
                </a:solidFill>
              </a:rPr>
              <a:t>Sign:               </a:t>
            </a:r>
            <a:r>
              <a:rPr lang="en-US" sz="1400" dirty="0">
                <a:solidFill>
                  <a:srgbClr val="FF0000"/>
                </a:solidFill>
              </a:rPr>
              <a:t>flash</a:t>
            </a:r>
          </a:p>
          <a:p>
            <a:pPr marL="285750" indent="-285750">
              <a:lnSpc>
                <a:spcPct val="108000"/>
              </a:lnSpc>
              <a:buFont typeface="Arial" pitchFamily="34" charset="0"/>
              <a:buChar char="•"/>
            </a:pPr>
            <a:r>
              <a:rPr lang="en-US" sz="1400" dirty="0">
                <a:solidFill>
                  <a:schemeClr val="bg1"/>
                </a:solidFill>
              </a:rPr>
              <a:t>Password:      </a:t>
            </a:r>
            <a:r>
              <a:rPr lang="en-US" sz="1400" dirty="0">
                <a:solidFill>
                  <a:srgbClr val="21FF85"/>
                </a:solidFill>
              </a:rPr>
              <a:t>thunder</a:t>
            </a:r>
          </a:p>
          <a:p>
            <a:pPr marL="285750" indent="-285750">
              <a:lnSpc>
                <a:spcPct val="108000"/>
              </a:lnSpc>
              <a:buFont typeface="Arial" pitchFamily="34" charset="0"/>
              <a:buChar char="•"/>
            </a:pPr>
            <a:r>
              <a:rPr lang="en-US" sz="1400" dirty="0">
                <a:solidFill>
                  <a:schemeClr val="bg1"/>
                </a:solidFill>
              </a:rPr>
              <a:t>Countersign: </a:t>
            </a:r>
            <a:r>
              <a:rPr lang="en-US" sz="1400" dirty="0">
                <a:solidFill>
                  <a:srgbClr val="FF0000"/>
                </a:solidFill>
              </a:rPr>
              <a:t>welcome</a:t>
            </a:r>
          </a:p>
          <a:p>
            <a:pPr marL="285750" indent="-285750">
              <a:lnSpc>
                <a:spcPct val="108000"/>
              </a:lnSpc>
              <a:buFont typeface="Arial" pitchFamily="34" charset="0"/>
              <a:buChar char="•"/>
            </a:pPr>
            <a:endParaRPr lang="en-US" b="1" dirty="0">
              <a:solidFill>
                <a:schemeClr val="bg1"/>
              </a:solidFill>
            </a:endParaRPr>
          </a:p>
          <a:p>
            <a:pPr>
              <a:lnSpc>
                <a:spcPct val="108000"/>
              </a:lnSpc>
            </a:pPr>
            <a:r>
              <a:rPr lang="en-US" sz="1600" b="1" dirty="0">
                <a:solidFill>
                  <a:schemeClr val="bg1"/>
                </a:solidFill>
              </a:rPr>
              <a:t>2.  Shakespeare,</a:t>
            </a:r>
            <a:r>
              <a:rPr lang="en-US" sz="1600" dirty="0">
                <a:solidFill>
                  <a:schemeClr val="bg1"/>
                </a:solidFill>
              </a:rPr>
              <a:t> </a:t>
            </a:r>
            <a:r>
              <a:rPr lang="en-US" sz="1600" b="1" dirty="0">
                <a:solidFill>
                  <a:schemeClr val="bg1"/>
                </a:solidFill>
              </a:rPr>
              <a:t>Hamlet</a:t>
            </a:r>
          </a:p>
          <a:p>
            <a:pPr>
              <a:lnSpc>
                <a:spcPct val="108000"/>
              </a:lnSpc>
              <a:spcBef>
                <a:spcPts val="600"/>
              </a:spcBef>
              <a:spcAft>
                <a:spcPts val="1200"/>
              </a:spcAft>
            </a:pPr>
            <a:r>
              <a:rPr lang="en-US" sz="1600" dirty="0">
                <a:solidFill>
                  <a:schemeClr val="bg1"/>
                </a:solidFill>
              </a:rPr>
              <a:t>Two sentinels: Bernardo &amp; </a:t>
            </a:r>
            <a:r>
              <a:rPr lang="en-US" sz="1600" dirty="0" err="1">
                <a:solidFill>
                  <a:schemeClr val="bg1"/>
                </a:solidFill>
              </a:rPr>
              <a:t>Fransisco</a:t>
            </a:r>
            <a:r>
              <a:rPr lang="en-US" sz="1600" dirty="0">
                <a:solidFill>
                  <a:schemeClr val="bg1"/>
                </a:solidFill>
              </a:rPr>
              <a:t> enter</a:t>
            </a:r>
          </a:p>
          <a:p>
            <a:pPr marL="342900" indent="-342900">
              <a:lnSpc>
                <a:spcPct val="108000"/>
              </a:lnSpc>
              <a:buAutoNum type="arabicPeriod"/>
            </a:pPr>
            <a:r>
              <a:rPr lang="en-US" sz="1400" dirty="0">
                <a:solidFill>
                  <a:schemeClr val="bg1"/>
                </a:solidFill>
              </a:rPr>
              <a:t>(Bernardo)  </a:t>
            </a:r>
            <a:r>
              <a:rPr lang="en-US" sz="1400" dirty="0">
                <a:solidFill>
                  <a:srgbClr val="FF99CC"/>
                </a:solidFill>
              </a:rPr>
              <a:t>Who’s there?</a:t>
            </a:r>
          </a:p>
          <a:p>
            <a:pPr marL="342900" indent="-342900">
              <a:lnSpc>
                <a:spcPct val="108000"/>
              </a:lnSpc>
              <a:buAutoNum type="arabicPeriod"/>
            </a:pPr>
            <a:r>
              <a:rPr lang="en-US" sz="1400" dirty="0">
                <a:solidFill>
                  <a:schemeClr val="bg1"/>
                </a:solidFill>
              </a:rPr>
              <a:t>(</a:t>
            </a:r>
            <a:r>
              <a:rPr lang="en-US" sz="1400" dirty="0" err="1">
                <a:solidFill>
                  <a:schemeClr val="bg1"/>
                </a:solidFill>
              </a:rPr>
              <a:t>Fransisco</a:t>
            </a:r>
            <a:r>
              <a:rPr lang="en-US" sz="1400" dirty="0">
                <a:solidFill>
                  <a:schemeClr val="bg1"/>
                </a:solidFill>
              </a:rPr>
              <a:t>)  </a:t>
            </a:r>
            <a:r>
              <a:rPr lang="en-US" sz="1400" dirty="0">
                <a:solidFill>
                  <a:srgbClr val="00EA6A"/>
                </a:solidFill>
              </a:rPr>
              <a:t>Nay, answer me: Stand and unfold yourself</a:t>
            </a:r>
          </a:p>
          <a:p>
            <a:pPr marL="342900" indent="-342900">
              <a:lnSpc>
                <a:spcPct val="108000"/>
              </a:lnSpc>
              <a:buAutoNum type="arabicPeriod"/>
            </a:pPr>
            <a:r>
              <a:rPr lang="en-US" sz="1400" dirty="0">
                <a:solidFill>
                  <a:schemeClr val="bg1"/>
                </a:solidFill>
              </a:rPr>
              <a:t>(Bernardo)  </a:t>
            </a:r>
            <a:r>
              <a:rPr lang="en-US" sz="1400" dirty="0">
                <a:solidFill>
                  <a:srgbClr val="FF99CC"/>
                </a:solidFill>
              </a:rPr>
              <a:t>Long live the king!</a:t>
            </a:r>
          </a:p>
          <a:p>
            <a:pPr marL="342900" indent="-342900">
              <a:lnSpc>
                <a:spcPct val="108000"/>
              </a:lnSpc>
              <a:buAutoNum type="arabicPeriod" startAt="4"/>
            </a:pPr>
            <a:r>
              <a:rPr lang="en-US" sz="1400" dirty="0">
                <a:solidFill>
                  <a:schemeClr val="bg1"/>
                </a:solidFill>
              </a:rPr>
              <a:t>(</a:t>
            </a:r>
            <a:r>
              <a:rPr lang="en-US" sz="1400" dirty="0" err="1">
                <a:solidFill>
                  <a:schemeClr val="bg1"/>
                </a:solidFill>
              </a:rPr>
              <a:t>Fransisco</a:t>
            </a:r>
            <a:r>
              <a:rPr lang="en-US" sz="1400" dirty="0">
                <a:solidFill>
                  <a:schemeClr val="bg1"/>
                </a:solidFill>
              </a:rPr>
              <a:t>)  </a:t>
            </a:r>
            <a:r>
              <a:rPr lang="en-US" sz="1400" dirty="0">
                <a:solidFill>
                  <a:srgbClr val="00EA6A"/>
                </a:solidFill>
              </a:rPr>
              <a:t>Bernardo?</a:t>
            </a:r>
          </a:p>
          <a:p>
            <a:pPr>
              <a:lnSpc>
                <a:spcPct val="108000"/>
              </a:lnSpc>
            </a:pPr>
            <a:r>
              <a:rPr lang="en-US" sz="1400" dirty="0">
                <a:solidFill>
                  <a:schemeClr val="bg1"/>
                </a:solidFill>
              </a:rPr>
              <a:t>5.    (Bernardo)  </a:t>
            </a:r>
            <a:r>
              <a:rPr lang="en-US" sz="1400" dirty="0">
                <a:solidFill>
                  <a:srgbClr val="FF99CC"/>
                </a:solidFill>
              </a:rPr>
              <a:t>He</a:t>
            </a:r>
          </a:p>
          <a:p>
            <a:pPr>
              <a:lnSpc>
                <a:spcPct val="108000"/>
              </a:lnSpc>
            </a:pPr>
            <a:r>
              <a:rPr lang="en-US" sz="1400" dirty="0">
                <a:solidFill>
                  <a:schemeClr val="bg1"/>
                </a:solidFill>
              </a:rPr>
              <a:t>6.    (</a:t>
            </a:r>
            <a:r>
              <a:rPr lang="en-US" sz="1400" dirty="0" err="1">
                <a:solidFill>
                  <a:schemeClr val="bg1"/>
                </a:solidFill>
              </a:rPr>
              <a:t>Fransisco</a:t>
            </a:r>
            <a:r>
              <a:rPr lang="en-US" sz="1400" dirty="0">
                <a:solidFill>
                  <a:schemeClr val="bg1"/>
                </a:solidFill>
              </a:rPr>
              <a:t>)  </a:t>
            </a:r>
            <a:r>
              <a:rPr lang="en-US" sz="1400" dirty="0">
                <a:solidFill>
                  <a:srgbClr val="00EA6A"/>
                </a:solidFill>
              </a:rPr>
              <a:t>You come most carefully upon your hour</a:t>
            </a:r>
          </a:p>
          <a:p>
            <a:pPr>
              <a:lnSpc>
                <a:spcPct val="108000"/>
              </a:lnSpc>
            </a:pPr>
            <a:r>
              <a:rPr lang="en-US" sz="1400" dirty="0">
                <a:solidFill>
                  <a:schemeClr val="bg1"/>
                </a:solidFill>
              </a:rPr>
              <a:t>7.    (Bernardo)  </a:t>
            </a:r>
            <a:r>
              <a:rPr lang="en-US" sz="1400" dirty="0">
                <a:solidFill>
                  <a:srgbClr val="FF99CC"/>
                </a:solidFill>
              </a:rPr>
              <a:t>Tis now struck twelve. Get thee to bed </a:t>
            </a:r>
            <a:r>
              <a:rPr lang="en-US" sz="1400" dirty="0" err="1">
                <a:solidFill>
                  <a:srgbClr val="FF99CC"/>
                </a:solidFill>
              </a:rPr>
              <a:t>Fransisco</a:t>
            </a:r>
            <a:endParaRPr lang="en-US" sz="1400" dirty="0">
              <a:solidFill>
                <a:srgbClr val="FF99CC"/>
              </a:solidFill>
            </a:endParaRPr>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11513"/>
          <a:stretch/>
        </p:blipFill>
        <p:spPr bwMode="auto">
          <a:xfrm>
            <a:off x="5502971" y="3258659"/>
            <a:ext cx="1829175" cy="115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Squashed and Nicely Abridged Books - Haml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237" y="774340"/>
            <a:ext cx="1005840" cy="627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7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93" y="4461268"/>
            <a:ext cx="11813553" cy="1507067"/>
          </a:xfrm>
        </p:spPr>
        <p:txBody>
          <a:bodyPr>
            <a:normAutofit/>
          </a:bodyPr>
          <a:lstStyle/>
          <a:p>
            <a:r>
              <a:rPr lang="en-US" sz="4000" dirty="0"/>
              <a:t>Unconditional &amp; Computational Security</a:t>
            </a:r>
          </a:p>
        </p:txBody>
      </p:sp>
      <p:sp>
        <p:nvSpPr>
          <p:cNvPr id="3" name="Content Placeholder 2"/>
          <p:cNvSpPr>
            <a:spLocks noGrp="1"/>
          </p:cNvSpPr>
          <p:nvPr>
            <p:ph idx="1"/>
          </p:nvPr>
        </p:nvSpPr>
        <p:spPr>
          <a:xfrm>
            <a:off x="347714" y="611155"/>
            <a:ext cx="11894049" cy="3670443"/>
          </a:xfrm>
        </p:spPr>
        <p:txBody>
          <a:bodyPr/>
          <a:lstStyle/>
          <a:p>
            <a:pPr marL="0" lvl="0" indent="0">
              <a:spcBef>
                <a:spcPts val="0"/>
              </a:spcBef>
              <a:spcAft>
                <a:spcPts val="1200"/>
              </a:spcAft>
              <a:buNone/>
            </a:pPr>
            <a:r>
              <a:rPr lang="en-US" sz="2700" b="1" dirty="0">
                <a:solidFill>
                  <a:schemeClr val="bg1"/>
                </a:solidFill>
              </a:rPr>
              <a:t>There are two fundamentally different ways ciphers may be secured </a:t>
            </a:r>
          </a:p>
          <a:p>
            <a:pPr>
              <a:lnSpc>
                <a:spcPct val="120000"/>
              </a:lnSpc>
              <a:spcBef>
                <a:spcPts val="1800"/>
              </a:spcBef>
              <a:buClrTx/>
              <a:buFont typeface="Wingdings" panose="05000000000000000000" pitchFamily="2" charset="2"/>
              <a:buChar char="Ø"/>
            </a:pPr>
            <a:r>
              <a:rPr lang="en-US" b="1" dirty="0">
                <a:solidFill>
                  <a:srgbClr val="FF0000"/>
                </a:solidFill>
              </a:rPr>
              <a:t>unconditionally </a:t>
            </a:r>
          </a:p>
          <a:p>
            <a:pPr marL="457200" lvl="1" indent="0">
              <a:lnSpc>
                <a:spcPct val="120000"/>
              </a:lnSpc>
              <a:buClrTx/>
              <a:buNone/>
            </a:pPr>
            <a:r>
              <a:rPr lang="en-US" sz="2000" dirty="0">
                <a:solidFill>
                  <a:srgbClr val="FF0000"/>
                </a:solidFill>
                <a:latin typeface="Cambria Math" pitchFamily="18" charset="0"/>
                <a:ea typeface="Cambria Math" pitchFamily="18" charset="0"/>
              </a:rPr>
              <a:t>no matter how much computer power is available, the cipher cannot be broken </a:t>
            </a:r>
          </a:p>
          <a:p>
            <a:pPr>
              <a:lnSpc>
                <a:spcPct val="120000"/>
              </a:lnSpc>
              <a:buClrTx/>
              <a:buFont typeface="Wingdings" panose="05000000000000000000" pitchFamily="2" charset="2"/>
              <a:buChar char="Ø"/>
            </a:pPr>
            <a:r>
              <a:rPr lang="en-US" b="1" dirty="0">
                <a:solidFill>
                  <a:schemeClr val="bg1"/>
                </a:solidFill>
              </a:rPr>
              <a:t>computationally</a:t>
            </a:r>
            <a:r>
              <a:rPr lang="en-US" dirty="0">
                <a:solidFill>
                  <a:schemeClr val="bg1"/>
                </a:solidFill>
              </a:rPr>
              <a:t> </a:t>
            </a:r>
          </a:p>
          <a:p>
            <a:pPr marL="457200" lvl="1" indent="0">
              <a:lnSpc>
                <a:spcPct val="120000"/>
              </a:lnSpc>
              <a:buNone/>
            </a:pPr>
            <a:r>
              <a:rPr lang="en-US" sz="2000" dirty="0">
                <a:solidFill>
                  <a:schemeClr val="bg1"/>
                </a:solidFill>
                <a:latin typeface="Cambria Math" pitchFamily="18" charset="0"/>
                <a:ea typeface="Cambria Math" pitchFamily="18" charset="0"/>
              </a:rPr>
              <a:t>given limited computing resources (e.g. the time needed for calculations is greater than age of universe), the cipher cannot be broken </a:t>
            </a:r>
          </a:p>
          <a:p>
            <a:pPr marL="457200" lvl="1" indent="0">
              <a:buNone/>
            </a:pPr>
            <a:endParaRPr lang="en-US" dirty="0"/>
          </a:p>
          <a:p>
            <a:endParaRPr lang="en-US" dirty="0"/>
          </a:p>
        </p:txBody>
      </p:sp>
      <p:sp>
        <p:nvSpPr>
          <p:cNvPr id="4" name="Date Placeholder 3"/>
          <p:cNvSpPr>
            <a:spLocks noGrp="1"/>
          </p:cNvSpPr>
          <p:nvPr>
            <p:ph type="dt" sz="half" idx="10"/>
          </p:nvPr>
        </p:nvSpPr>
        <p:spPr/>
        <p:txBody>
          <a:bodyPr/>
          <a:lstStyle/>
          <a:p>
            <a:fld id="{9A8BA202-16C3-41FD-BAB8-D492A4580E2D}"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13039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654534"/>
            <a:ext cx="8534400" cy="1507067"/>
          </a:xfrm>
        </p:spPr>
        <p:txBody>
          <a:bodyPr/>
          <a:lstStyle/>
          <a:p>
            <a:r>
              <a:rPr lang="en-US" dirty="0"/>
              <a:t>Hash Functions</a:t>
            </a:r>
          </a:p>
        </p:txBody>
      </p:sp>
      <p:sp>
        <p:nvSpPr>
          <p:cNvPr id="3" name="Content Placeholder 2"/>
          <p:cNvSpPr>
            <a:spLocks noGrp="1"/>
          </p:cNvSpPr>
          <p:nvPr>
            <p:ph idx="1"/>
          </p:nvPr>
        </p:nvSpPr>
        <p:spPr>
          <a:xfrm>
            <a:off x="501336" y="595664"/>
            <a:ext cx="11003276" cy="3678501"/>
          </a:xfrm>
        </p:spPr>
        <p:txBody>
          <a:bodyPr/>
          <a:lstStyle/>
          <a:p>
            <a:pPr>
              <a:buClrTx/>
              <a:buSzPct val="86000"/>
            </a:pPr>
            <a:r>
              <a:rPr lang="en-AU" b="1" dirty="0"/>
              <a:t>A hash function H accepts a variable-length block of data </a:t>
            </a:r>
            <a:r>
              <a:rPr lang="en-AU" b="1" i="1" dirty="0"/>
              <a:t>M </a:t>
            </a:r>
            <a:r>
              <a:rPr lang="en-AU" b="1" dirty="0"/>
              <a:t>as input and produces a fixed-size hash value:   </a:t>
            </a:r>
            <a:r>
              <a:rPr lang="en-AU" b="1" i="1" dirty="0"/>
              <a:t>h = </a:t>
            </a:r>
            <a:r>
              <a:rPr lang="en-AU" b="1" dirty="0"/>
              <a:t>H(</a:t>
            </a:r>
            <a:r>
              <a:rPr lang="en-AU" b="1" i="1" dirty="0"/>
              <a:t>M</a:t>
            </a:r>
            <a:r>
              <a:rPr lang="en-AU" b="1" dirty="0"/>
              <a:t>)</a:t>
            </a:r>
          </a:p>
          <a:p>
            <a:pPr>
              <a:buClrTx/>
              <a:buSzPct val="86000"/>
            </a:pPr>
            <a:r>
              <a:rPr lang="en-AU" b="1" dirty="0"/>
              <a:t>Cryptographic hash function: An algorithm for which it is computationally infeasible to find either: </a:t>
            </a:r>
          </a:p>
          <a:p>
            <a:pPr marL="971550" lvl="2" indent="-342900">
              <a:lnSpc>
                <a:spcPct val="120000"/>
              </a:lnSpc>
              <a:spcAft>
                <a:spcPts val="400"/>
              </a:spcAft>
              <a:buClrTx/>
              <a:buSzPct val="85000"/>
              <a:buFont typeface="+mj-lt"/>
              <a:buAutoNum type="alphaLcParenR"/>
            </a:pPr>
            <a:r>
              <a:rPr lang="en-AU" sz="1800" b="1" dirty="0">
                <a:solidFill>
                  <a:schemeClr val="bg1"/>
                </a:solidFill>
              </a:rPr>
              <a:t>a data object that maps to a pre-specified hash result                                                                                         (</a:t>
            </a:r>
            <a:r>
              <a:rPr lang="en-AU" sz="1800" b="1" i="1" u="sng" dirty="0">
                <a:solidFill>
                  <a:schemeClr val="bg1"/>
                </a:solidFill>
              </a:rPr>
              <a:t>one-way property</a:t>
            </a:r>
            <a:r>
              <a:rPr lang="en-AU" sz="1800" b="1" dirty="0">
                <a:solidFill>
                  <a:schemeClr val="bg1"/>
                </a:solidFill>
              </a:rPr>
              <a:t>) </a:t>
            </a:r>
          </a:p>
          <a:p>
            <a:pPr marL="971550" lvl="2" indent="-342900">
              <a:lnSpc>
                <a:spcPct val="120000"/>
              </a:lnSpc>
              <a:spcAft>
                <a:spcPts val="0"/>
              </a:spcAft>
              <a:buClrTx/>
              <a:buSzPct val="85000"/>
              <a:buFont typeface="+mj-lt"/>
              <a:buAutoNum type="alphaLcParenR"/>
            </a:pPr>
            <a:r>
              <a:rPr lang="en-AU" sz="1800" b="1" dirty="0">
                <a:solidFill>
                  <a:schemeClr val="bg1"/>
                </a:solidFill>
              </a:rPr>
              <a:t>two data objects that map to the same hash result </a:t>
            </a:r>
          </a:p>
          <a:p>
            <a:pPr marL="628650" lvl="2" indent="0">
              <a:lnSpc>
                <a:spcPct val="120000"/>
              </a:lnSpc>
              <a:buNone/>
            </a:pPr>
            <a:r>
              <a:rPr lang="en-AU" sz="1800" b="1" dirty="0">
                <a:solidFill>
                  <a:schemeClr val="bg1"/>
                </a:solidFill>
              </a:rPr>
              <a:t>       (</a:t>
            </a:r>
            <a:r>
              <a:rPr lang="en-AU" sz="1800" b="1" i="1" u="sng" dirty="0">
                <a:solidFill>
                  <a:schemeClr val="bg1"/>
                </a:solidFill>
              </a:rPr>
              <a:t>collision-free property</a:t>
            </a:r>
            <a:r>
              <a:rPr lang="en-AU" sz="1800" b="1" dirty="0">
                <a:solidFill>
                  <a:schemeClr val="bg1"/>
                </a:solidFill>
              </a:rPr>
              <a:t>)</a:t>
            </a:r>
            <a:endParaRPr lang="en-US" sz="1800" b="1" dirty="0">
              <a:solidFill>
                <a:schemeClr val="bg1"/>
              </a:solidFill>
            </a:endParaRPr>
          </a:p>
          <a:p>
            <a:pPr lvl="2">
              <a:lnSpc>
                <a:spcPct val="120000"/>
              </a:lnSpc>
              <a:buNone/>
            </a:pPr>
            <a:endParaRPr lang="en-AU" dirty="0"/>
          </a:p>
        </p:txBody>
      </p:sp>
      <p:sp>
        <p:nvSpPr>
          <p:cNvPr id="4" name="Date Placeholder 3"/>
          <p:cNvSpPr>
            <a:spLocks noGrp="1"/>
          </p:cNvSpPr>
          <p:nvPr>
            <p:ph type="dt" sz="half" idx="10"/>
          </p:nvPr>
        </p:nvSpPr>
        <p:spPr/>
        <p:txBody>
          <a:bodyPr/>
          <a:lstStyle/>
          <a:p>
            <a:fld id="{D7BC2C30-1238-41C4-B877-981E043F64E1}"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Picture 6" descr="f1.pdf"/>
          <p:cNvPicPr preferRelativeResize="0">
            <a:picLocks noChangeAspect="1"/>
          </p:cNvPicPr>
          <p:nvPr/>
        </p:nvPicPr>
        <p:blipFill rotWithShape="1">
          <a:blip r:embed="rId2"/>
          <a:srcRect l="9208" t="11541" r="28461" b="47146"/>
          <a:stretch/>
        </p:blipFill>
        <p:spPr>
          <a:xfrm>
            <a:off x="7704086" y="2039053"/>
            <a:ext cx="3953208" cy="3390870"/>
          </a:xfrm>
          <a:prstGeom prst="rect">
            <a:avLst/>
          </a:prstGeom>
        </p:spPr>
      </p:pic>
      <p:sp>
        <p:nvSpPr>
          <p:cNvPr id="8" name="Rectangle 7"/>
          <p:cNvSpPr/>
          <p:nvPr/>
        </p:nvSpPr>
        <p:spPr>
          <a:xfrm>
            <a:off x="9792393" y="1961807"/>
            <a:ext cx="1479664" cy="382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Times New Roman" panose="02020603050405020304" pitchFamily="18" charset="0"/>
                <a:cs typeface="Times New Roman" panose="02020603050405020304" pitchFamily="18" charset="0"/>
              </a:rPr>
              <a:t>(variable length)</a:t>
            </a:r>
          </a:p>
        </p:txBody>
      </p:sp>
    </p:spTree>
    <p:extLst>
      <p:ext uri="{BB962C8B-B14F-4D97-AF65-F5344CB8AC3E}">
        <p14:creationId xmlns:p14="http://schemas.microsoft.com/office/powerpoint/2010/main" val="741941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487332"/>
            <a:ext cx="8534400" cy="1507067"/>
          </a:xfrm>
        </p:spPr>
        <p:txBody>
          <a:bodyPr>
            <a:normAutofit/>
          </a:bodyPr>
          <a:lstStyle/>
          <a:p>
            <a:r>
              <a:rPr lang="en-US" sz="4000" dirty="0"/>
              <a:t>Digital signatures</a:t>
            </a:r>
          </a:p>
        </p:txBody>
      </p:sp>
      <p:sp>
        <p:nvSpPr>
          <p:cNvPr id="3" name="Content Placeholder 2"/>
          <p:cNvSpPr>
            <a:spLocks noGrp="1"/>
          </p:cNvSpPr>
          <p:nvPr>
            <p:ph idx="1"/>
          </p:nvPr>
        </p:nvSpPr>
        <p:spPr>
          <a:xfrm>
            <a:off x="616286" y="828680"/>
            <a:ext cx="11364967" cy="3615267"/>
          </a:xfrm>
        </p:spPr>
        <p:txBody>
          <a:bodyPr/>
          <a:lstStyle/>
          <a:p>
            <a:pPr>
              <a:buClr>
                <a:schemeClr val="bg1"/>
              </a:buClr>
              <a:buFont typeface="Wingdings" panose="05000000000000000000" pitchFamily="2" charset="2"/>
              <a:buChar char="Ø"/>
            </a:pPr>
            <a:r>
              <a:rPr lang="en-US" sz="2100" b="1" dirty="0">
                <a:solidFill>
                  <a:schemeClr val="bg1"/>
                </a:solidFill>
                <a:cs typeface="Times New Roman" panose="02020603050405020304" pitchFamily="18" charset="0"/>
              </a:rPr>
              <a:t>Alice digitally signs the </a:t>
            </a:r>
            <a:r>
              <a:rPr lang="en-US" sz="2100" b="1" i="1" dirty="0">
                <a:solidFill>
                  <a:schemeClr val="bg1"/>
                </a:solidFill>
                <a:cs typeface="Times New Roman" panose="02020603050405020304" pitchFamily="18" charset="0"/>
              </a:rPr>
              <a:t>hash </a:t>
            </a:r>
            <a:r>
              <a:rPr lang="en-US" sz="2100" b="1" dirty="0">
                <a:solidFill>
                  <a:schemeClr val="bg1"/>
                </a:solidFill>
                <a:cs typeface="Times New Roman" panose="02020603050405020304" pitchFamily="18" charset="0"/>
              </a:rPr>
              <a:t>of a </a:t>
            </a:r>
            <a:r>
              <a:rPr lang="en-US" sz="2100" b="1" dirty="0">
                <a:solidFill>
                  <a:schemeClr val="accent4">
                    <a:lumMod val="75000"/>
                  </a:schemeClr>
                </a:solidFill>
                <a:cs typeface="Times New Roman" panose="02020603050405020304" pitchFamily="18" charset="0"/>
              </a:rPr>
              <a:t>message </a:t>
            </a:r>
            <a:r>
              <a:rPr lang="en-US" sz="2100" b="1" i="1" dirty="0">
                <a:solidFill>
                  <a:schemeClr val="accent4">
                    <a:lumMod val="75000"/>
                  </a:schemeClr>
                </a:solidFill>
                <a:cs typeface="Times New Roman" panose="02020603050405020304" pitchFamily="18" charset="0"/>
              </a:rPr>
              <a:t>h</a:t>
            </a:r>
            <a:r>
              <a:rPr lang="en-US" sz="2100" b="1" dirty="0">
                <a:solidFill>
                  <a:schemeClr val="accent4">
                    <a:lumMod val="75000"/>
                  </a:schemeClr>
                </a:solidFill>
                <a:cs typeface="Times New Roman" panose="02020603050405020304" pitchFamily="18" charset="0"/>
              </a:rPr>
              <a:t>(</a:t>
            </a:r>
            <a:r>
              <a:rPr lang="en-US" sz="2100" b="1" i="1" dirty="0">
                <a:solidFill>
                  <a:schemeClr val="accent4">
                    <a:lumMod val="75000"/>
                  </a:schemeClr>
                </a:solidFill>
                <a:cs typeface="Times New Roman" panose="02020603050405020304" pitchFamily="18" charset="0"/>
              </a:rPr>
              <a:t>m</a:t>
            </a:r>
            <a:r>
              <a:rPr lang="en-US" sz="2100" b="1" i="1" baseline="-25000" dirty="0">
                <a:solidFill>
                  <a:schemeClr val="accent4">
                    <a:lumMod val="75000"/>
                  </a:schemeClr>
                </a:solidFill>
                <a:cs typeface="Times New Roman" panose="02020603050405020304" pitchFamily="18" charset="0"/>
              </a:rPr>
              <a:t>A</a:t>
            </a:r>
            <a:r>
              <a:rPr lang="en-US" sz="2100" b="1" dirty="0">
                <a:solidFill>
                  <a:schemeClr val="accent4">
                    <a:lumMod val="75000"/>
                  </a:schemeClr>
                </a:solidFill>
                <a:cs typeface="Times New Roman" panose="02020603050405020304" pitchFamily="18" charset="0"/>
              </a:rPr>
              <a:t>)</a:t>
            </a:r>
            <a:r>
              <a:rPr lang="en-US" sz="2100" b="1" i="1" dirty="0">
                <a:solidFill>
                  <a:schemeClr val="accent4">
                    <a:lumMod val="75000"/>
                  </a:schemeClr>
                </a:solidFill>
                <a:cs typeface="Times New Roman" panose="02020603050405020304" pitchFamily="18" charset="0"/>
              </a:rPr>
              <a:t> </a:t>
            </a:r>
            <a:r>
              <a:rPr lang="en-US" sz="2100" b="1" dirty="0">
                <a:solidFill>
                  <a:schemeClr val="bg1"/>
                </a:solidFill>
                <a:cs typeface="Times New Roman" panose="02020603050405020304" pitchFamily="18" charset="0"/>
              </a:rPr>
              <a:t>with </a:t>
            </a:r>
            <a:r>
              <a:rPr lang="en-US" sz="2100" b="1" dirty="0">
                <a:solidFill>
                  <a:srgbClr val="C00000"/>
                </a:solidFill>
                <a:cs typeface="Times New Roman" panose="02020603050405020304" pitchFamily="18" charset="0"/>
              </a:rPr>
              <a:t>her private signature key </a:t>
            </a:r>
            <a:r>
              <a:rPr lang="en-US" sz="2100" b="1" i="1" dirty="0">
                <a:solidFill>
                  <a:srgbClr val="C00000"/>
                </a:solidFill>
                <a:cs typeface="Times New Roman" panose="02020603050405020304" pitchFamily="18" charset="0"/>
              </a:rPr>
              <a:t>d</a:t>
            </a:r>
            <a:r>
              <a:rPr lang="en-US" sz="2100" b="1" i="1" baseline="-25000" dirty="0">
                <a:solidFill>
                  <a:srgbClr val="C00000"/>
                </a:solidFill>
                <a:cs typeface="Times New Roman" panose="02020603050405020304" pitchFamily="18" charset="0"/>
              </a:rPr>
              <a:t>a</a:t>
            </a:r>
          </a:p>
          <a:p>
            <a:pPr lvl="0">
              <a:buClr>
                <a:schemeClr val="bg1"/>
              </a:buClr>
              <a:buFont typeface="Wingdings" panose="05000000000000000000" pitchFamily="2" charset="2"/>
              <a:buChar char="Ø"/>
            </a:pPr>
            <a:r>
              <a:rPr lang="en-US" sz="2100" b="1" dirty="0">
                <a:solidFill>
                  <a:schemeClr val="bg1"/>
                </a:solidFill>
                <a:cs typeface="Times New Roman" panose="02020603050405020304" pitchFamily="18" charset="0"/>
              </a:rPr>
              <a:t>Bob verifies the digital signature of Alice by using </a:t>
            </a:r>
            <a:r>
              <a:rPr lang="en-US" sz="2100" b="1" dirty="0">
                <a:solidFill>
                  <a:srgbClr val="C00000"/>
                </a:solidFill>
                <a:cs typeface="Times New Roman" panose="02020603050405020304" pitchFamily="18" charset="0"/>
              </a:rPr>
              <a:t>her public verifying key </a:t>
            </a:r>
            <a:r>
              <a:rPr lang="en-US" sz="2100" b="1" i="1" dirty="0" err="1">
                <a:solidFill>
                  <a:srgbClr val="C00000"/>
                </a:solidFill>
                <a:cs typeface="Times New Roman" panose="02020603050405020304" pitchFamily="18" charset="0"/>
              </a:rPr>
              <a:t>e</a:t>
            </a:r>
            <a:r>
              <a:rPr lang="en-US" sz="2100" b="1" i="1" baseline="-25000" dirty="0" err="1">
                <a:solidFill>
                  <a:srgbClr val="C00000"/>
                </a:solidFill>
                <a:cs typeface="Times New Roman" panose="02020603050405020304" pitchFamily="18" charset="0"/>
              </a:rPr>
              <a:t>a</a:t>
            </a:r>
            <a:endParaRPr lang="en-US" sz="2100" b="1" dirty="0">
              <a:solidFill>
                <a:srgbClr val="C00000"/>
              </a:solidFill>
              <a:cs typeface="Times New Roman" panose="02020603050405020304" pitchFamily="18" charset="0"/>
            </a:endParaRPr>
          </a:p>
          <a:p>
            <a:pPr lvl="0">
              <a:spcAft>
                <a:spcPts val="900"/>
              </a:spcAft>
              <a:buClr>
                <a:schemeClr val="bg1"/>
              </a:buClr>
              <a:buFont typeface="Wingdings" panose="05000000000000000000" pitchFamily="2" charset="2"/>
              <a:buChar char="Ø"/>
            </a:pPr>
            <a:r>
              <a:rPr lang="en-US" sz="2100" b="1" dirty="0">
                <a:solidFill>
                  <a:schemeClr val="bg1"/>
                </a:solidFill>
                <a:cs typeface="Times New Roman" panose="02020603050405020304" pitchFamily="18" charset="0"/>
              </a:rPr>
              <a:t>Digital signatures guarantee</a:t>
            </a:r>
            <a:r>
              <a:rPr lang="en-US" sz="2200" b="1" dirty="0">
                <a:solidFill>
                  <a:schemeClr val="bg1"/>
                </a:solidFill>
                <a:cs typeface="Times New Roman" panose="02020603050405020304" pitchFamily="18" charset="0"/>
              </a:rPr>
              <a:t>,</a:t>
            </a:r>
          </a:p>
          <a:p>
            <a:pPr lvl="1">
              <a:spcBef>
                <a:spcPts val="0"/>
              </a:spcBef>
              <a:spcAft>
                <a:spcPts val="400"/>
              </a:spcAft>
              <a:buClr>
                <a:schemeClr val="bg1"/>
              </a:buClr>
              <a:buFont typeface="Wingdings" panose="05000000000000000000" pitchFamily="2" charset="2"/>
              <a:buChar char="v"/>
            </a:pPr>
            <a:r>
              <a:rPr lang="en-US" sz="2000" b="1" dirty="0">
                <a:solidFill>
                  <a:schemeClr val="bg1"/>
                </a:solidFill>
                <a:cs typeface="Times New Roman" panose="02020603050405020304" pitchFamily="18" charset="0"/>
              </a:rPr>
              <a:t>authorship</a:t>
            </a:r>
          </a:p>
          <a:p>
            <a:pPr lvl="1">
              <a:spcBef>
                <a:spcPts val="0"/>
              </a:spcBef>
              <a:spcAft>
                <a:spcPts val="400"/>
              </a:spcAft>
              <a:buClr>
                <a:schemeClr val="bg1"/>
              </a:buClr>
              <a:buFont typeface="Wingdings" panose="05000000000000000000" pitchFamily="2" charset="2"/>
              <a:buChar char="v"/>
            </a:pPr>
            <a:r>
              <a:rPr lang="en-US" sz="2000" b="1" dirty="0">
                <a:solidFill>
                  <a:schemeClr val="bg1"/>
                </a:solidFill>
                <a:cs typeface="Times New Roman" panose="02020603050405020304" pitchFamily="18" charset="0"/>
              </a:rPr>
              <a:t>integrity</a:t>
            </a:r>
          </a:p>
          <a:p>
            <a:pPr lvl="1">
              <a:spcBef>
                <a:spcPts val="0"/>
              </a:spcBef>
              <a:spcAft>
                <a:spcPts val="400"/>
              </a:spcAft>
              <a:buClr>
                <a:schemeClr val="bg1"/>
              </a:buClr>
              <a:buFont typeface="Wingdings" panose="05000000000000000000" pitchFamily="2" charset="2"/>
              <a:buChar char="v"/>
            </a:pPr>
            <a:r>
              <a:rPr lang="en-US" sz="2000" b="1" i="1" dirty="0">
                <a:solidFill>
                  <a:srgbClr val="FF0000"/>
                </a:solidFill>
                <a:cs typeface="Times New Roman" panose="02020603050405020304" pitchFamily="18" charset="0"/>
              </a:rPr>
              <a:t>non-repudiation</a:t>
            </a:r>
            <a:r>
              <a:rPr lang="en-US" sz="2000" b="1" dirty="0">
                <a:solidFill>
                  <a:schemeClr val="bg1"/>
                </a:solidFill>
                <a:cs typeface="Times New Roman" panose="02020603050405020304" pitchFamily="18" charset="0"/>
              </a:rPr>
              <a:t>: can’t do this with symmetric key cryptography</a:t>
            </a:r>
          </a:p>
          <a:p>
            <a:pPr>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C70C528-4EB3-4202-9932-BB3EB6D5A81C}"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608195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7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0694" y="5363069"/>
            <a:ext cx="12236521" cy="1056207"/>
          </a:xfrm>
        </p:spPr>
        <p:txBody>
          <a:bodyPr>
            <a:normAutofit/>
          </a:bodyPr>
          <a:lstStyle/>
          <a:p>
            <a:r>
              <a:rPr lang="en-US" sz="3200" dirty="0"/>
              <a:t>A Brief History of classical cryptography</a:t>
            </a:r>
          </a:p>
        </p:txBody>
      </p:sp>
      <p:sp>
        <p:nvSpPr>
          <p:cNvPr id="3" name="Content Placeholder 2"/>
          <p:cNvSpPr>
            <a:spLocks noGrp="1"/>
          </p:cNvSpPr>
          <p:nvPr>
            <p:ph idx="1"/>
          </p:nvPr>
        </p:nvSpPr>
        <p:spPr>
          <a:xfrm>
            <a:off x="571501" y="328959"/>
            <a:ext cx="11620500" cy="2974854"/>
          </a:xfrm>
        </p:spPr>
        <p:txBody>
          <a:bodyPr>
            <a:normAutofit/>
          </a:bodyPr>
          <a:lstStyle/>
          <a:p>
            <a:pPr marL="0" indent="0">
              <a:spcBef>
                <a:spcPts val="0"/>
              </a:spcBef>
              <a:spcAft>
                <a:spcPts val="1200"/>
              </a:spcAft>
              <a:buNone/>
            </a:pPr>
            <a:r>
              <a:rPr lang="en-US" sz="2800" b="1" dirty="0">
                <a:solidFill>
                  <a:schemeClr val="bg1"/>
                </a:solidFill>
              </a:rPr>
              <a:t>Ancient Ciphers</a:t>
            </a:r>
            <a:endParaRPr lang="en-US" sz="2800" dirty="0">
              <a:solidFill>
                <a:schemeClr val="bg1"/>
              </a:solidFill>
            </a:endParaRPr>
          </a:p>
          <a:p>
            <a:pPr marL="0" lvl="1">
              <a:spcBef>
                <a:spcPts val="0"/>
              </a:spcBef>
              <a:buClrTx/>
              <a:buFont typeface="Wingdings" panose="05000000000000000000" pitchFamily="2" charset="2"/>
              <a:buChar char="Ø"/>
            </a:pPr>
            <a:r>
              <a:rPr lang="en-US" sz="2000" b="1" dirty="0">
                <a:solidFill>
                  <a:schemeClr val="bg1"/>
                </a:solidFill>
              </a:rPr>
              <a:t>history of at least 4000 years </a:t>
            </a:r>
          </a:p>
          <a:p>
            <a:pPr>
              <a:spcBef>
                <a:spcPts val="0"/>
              </a:spcBef>
              <a:spcAft>
                <a:spcPts val="1800"/>
              </a:spcAft>
              <a:buClrTx/>
              <a:buFont typeface="Wingdings" panose="05000000000000000000" pitchFamily="2" charset="2"/>
              <a:buChar char="Ø"/>
            </a:pPr>
            <a:r>
              <a:rPr lang="en-US" b="1" dirty="0">
                <a:solidFill>
                  <a:schemeClr val="bg1"/>
                </a:solidFill>
              </a:rPr>
              <a:t>ancient Egyptians enciphered some of their hieroglyphs (Greek word: “sacred carvings”)</a:t>
            </a:r>
          </a:p>
          <a:p>
            <a:pPr marL="0" lvl="0" indent="0">
              <a:spcBef>
                <a:spcPts val="0"/>
              </a:spcBef>
              <a:spcAft>
                <a:spcPts val="1800"/>
              </a:spcAft>
              <a:buClrTx/>
              <a:buNone/>
            </a:pPr>
            <a:r>
              <a:rPr lang="en-US" dirty="0">
                <a:solidFill>
                  <a:schemeClr val="bg1"/>
                </a:solidFill>
              </a:rPr>
              <a:t> </a:t>
            </a:r>
          </a:p>
          <a:p>
            <a:pPr lvl="0">
              <a:spcBef>
                <a:spcPts val="0"/>
              </a:spcBef>
              <a:spcAft>
                <a:spcPts val="1800"/>
              </a:spcAft>
              <a:buClrTx/>
              <a:buFont typeface="Wingdings" panose="05000000000000000000" pitchFamily="2" charset="2"/>
              <a:buChar char="Ø"/>
            </a:pPr>
            <a:endParaRPr lang="en-US" sz="1800" dirty="0">
              <a:solidFill>
                <a:schemeClr val="bg1"/>
              </a:solidFill>
            </a:endParaRPr>
          </a:p>
          <a:p>
            <a:pPr marL="0" lvl="0" indent="0">
              <a:spcBef>
                <a:spcPts val="0"/>
              </a:spcBef>
              <a:spcAft>
                <a:spcPts val="1800"/>
              </a:spcAft>
              <a:buClrTx/>
              <a:buNone/>
            </a:pPr>
            <a:endParaRPr lang="en-US" sz="1800" dirty="0">
              <a:solidFill>
                <a:schemeClr val="bg1"/>
              </a:solidFill>
            </a:endParaRPr>
          </a:p>
        </p:txBody>
      </p:sp>
      <p:sp>
        <p:nvSpPr>
          <p:cNvPr id="4" name="Date Placeholder 3"/>
          <p:cNvSpPr>
            <a:spLocks noGrp="1"/>
          </p:cNvSpPr>
          <p:nvPr>
            <p:ph type="dt" sz="half" idx="10"/>
          </p:nvPr>
        </p:nvSpPr>
        <p:spPr>
          <a:xfrm>
            <a:off x="9904412" y="6450511"/>
            <a:ext cx="1600200" cy="365125"/>
          </a:xfrm>
        </p:spPr>
        <p:txBody>
          <a:bodyPr/>
          <a:lstStyle/>
          <a:p>
            <a:fld id="{DA7F37D7-05C4-4800-9A5F-4731F1B264F8}"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a:xfrm>
            <a:off x="10363200" y="5851106"/>
            <a:ext cx="1142245" cy="669925"/>
          </a:xfrm>
        </p:spPr>
        <p:txBody>
          <a:bodyPr/>
          <a:lstStyle/>
          <a:p>
            <a:fld id="{D57F1E4F-1CFF-5643-939E-217C01CDF565}" type="slidenum">
              <a:rPr lang="en-US" smtClean="0"/>
              <a:pPr/>
              <a:t>17</a:t>
            </a:fld>
            <a:endParaRPr lang="en-US" dirty="0"/>
          </a:p>
        </p:txBody>
      </p:sp>
      <p:pic>
        <p:nvPicPr>
          <p:cNvPr id="7" name="Picture 6" descr="http://williamstallings.com/Extras/Security-Notes/lectures/figs/classical3.gif"/>
          <p:cNvPicPr/>
          <p:nvPr/>
        </p:nvPicPr>
        <p:blipFill rotWithShape="1">
          <a:blip r:embed="rId2">
            <a:extLst>
              <a:ext uri="{28A0092B-C50C-407E-A947-70E740481C1C}">
                <a14:useLocalDpi xmlns:a14="http://schemas.microsoft.com/office/drawing/2010/main" val="0"/>
              </a:ext>
            </a:extLst>
          </a:blip>
          <a:srcRect b="14866"/>
          <a:stretch/>
        </p:blipFill>
        <p:spPr bwMode="auto">
          <a:xfrm>
            <a:off x="684213" y="1898621"/>
            <a:ext cx="9678987" cy="3020212"/>
          </a:xfrm>
          <a:prstGeom prst="rect">
            <a:avLst/>
          </a:prstGeom>
          <a:gradFill>
            <a:gsLst>
              <a:gs pos="49000">
                <a:schemeClr val="bg2">
                  <a:tint val="97000"/>
                  <a:hueMod val="92000"/>
                  <a:satMod val="169000"/>
                  <a:lumMod val="164000"/>
                </a:schemeClr>
              </a:gs>
              <a:gs pos="100000">
                <a:schemeClr val="bg2">
                  <a:shade val="96000"/>
                  <a:satMod val="120000"/>
                  <a:lumMod val="90000"/>
                </a:schemeClr>
              </a:gs>
            </a:gsLst>
            <a:lin ang="6120000" scaled="1"/>
          </a:gradFill>
          <a:ln>
            <a:noFill/>
          </a:ln>
        </p:spPr>
      </p:pic>
      <p:sp>
        <p:nvSpPr>
          <p:cNvPr id="8" name="TextBox 7"/>
          <p:cNvSpPr txBox="1"/>
          <p:nvPr/>
        </p:nvSpPr>
        <p:spPr>
          <a:xfrm>
            <a:off x="533017" y="5072629"/>
            <a:ext cx="10115824" cy="307777"/>
          </a:xfrm>
          <a:prstGeom prst="rect">
            <a:avLst/>
          </a:prstGeom>
          <a:noFill/>
        </p:spPr>
        <p:txBody>
          <a:bodyPr wrap="square" rtlCol="0">
            <a:spAutoFit/>
          </a:bodyPr>
          <a:lstStyle/>
          <a:p>
            <a:pPr algn="ctr"/>
            <a:r>
              <a:rPr lang="en-US" sz="1400" dirty="0"/>
              <a:t>Hieroglyphic </a:t>
            </a:r>
            <a:r>
              <a:rPr lang="en-US" sz="1400" dirty="0" err="1"/>
              <a:t>encipherments</a:t>
            </a:r>
            <a:r>
              <a:rPr lang="en-US" sz="1400" dirty="0"/>
              <a:t> of proper names and titles  with cipher hieroglyphs at left, plain equivalents at right</a:t>
            </a:r>
          </a:p>
        </p:txBody>
      </p:sp>
      <p:sp>
        <p:nvSpPr>
          <p:cNvPr id="9" name="Rectangle 8"/>
          <p:cNvSpPr/>
          <p:nvPr/>
        </p:nvSpPr>
        <p:spPr>
          <a:xfrm>
            <a:off x="8077095" y="501136"/>
            <a:ext cx="409086" cy="369332"/>
          </a:xfrm>
          <a:prstGeom prst="rect">
            <a:avLst/>
          </a:prstGeom>
        </p:spPr>
        <p:txBody>
          <a:bodyPr wrap="none">
            <a:spAutoFit/>
          </a:bodyPr>
          <a:lstStyle/>
          <a:p>
            <a:r>
              <a:rPr lang="en-US" dirty="0"/>
              <a:t>�</a:t>
            </a:r>
          </a:p>
        </p:txBody>
      </p:sp>
      <p:pic>
        <p:nvPicPr>
          <p:cNvPr id="16" name="Content Placeholder 11" descr="Screen Clipping"/>
          <p:cNvPicPr>
            <a:picLocks noChangeAspect="1"/>
          </p:cNvPicPr>
          <p:nvPr/>
        </p:nvPicPr>
        <p:blipFill rotWithShape="1">
          <a:blip r:embed="rId3">
            <a:extLst>
              <a:ext uri="{28A0092B-C50C-407E-A947-70E740481C1C}">
                <a14:useLocalDpi xmlns:a14="http://schemas.microsoft.com/office/drawing/2010/main" val="0"/>
              </a:ext>
            </a:extLst>
          </a:blip>
          <a:srcRect l="2055" t="1287" r="-15668" b="8294"/>
          <a:stretch/>
        </p:blipFill>
        <p:spPr>
          <a:xfrm>
            <a:off x="11214521" y="1929555"/>
            <a:ext cx="616914" cy="783840"/>
          </a:xfrm>
          <a:prstGeom prst="rect">
            <a:avLst/>
          </a:prstGeom>
        </p:spPr>
      </p:pic>
      <p:grpSp>
        <p:nvGrpSpPr>
          <p:cNvPr id="17" name="Group 16"/>
          <p:cNvGrpSpPr/>
          <p:nvPr/>
        </p:nvGrpSpPr>
        <p:grpSpPr>
          <a:xfrm>
            <a:off x="10465683" y="1928550"/>
            <a:ext cx="672255" cy="565518"/>
            <a:chOff x="5742877" y="2003938"/>
            <a:chExt cx="672255" cy="481010"/>
          </a:xfrm>
        </p:grpSpPr>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868" y="2003938"/>
              <a:ext cx="638264" cy="419158"/>
            </a:xfrm>
            <a:prstGeom prst="rect">
              <a:avLst/>
            </a:prstGeom>
          </p:spPr>
        </p:pic>
        <p:sp>
          <p:nvSpPr>
            <p:cNvPr id="19" name="TextBox 18"/>
            <p:cNvSpPr txBox="1"/>
            <p:nvPr/>
          </p:nvSpPr>
          <p:spPr>
            <a:xfrm>
              <a:off x="5742877" y="2207949"/>
              <a:ext cx="647934" cy="276999"/>
            </a:xfrm>
            <a:prstGeom prst="rect">
              <a:avLst/>
            </a:prstGeom>
            <a:noFill/>
          </p:spPr>
          <p:txBody>
            <a:bodyPr wrap="none" rtlCol="0">
              <a:spAutoFit/>
            </a:bodyPr>
            <a:lstStyle/>
            <a:p>
              <a:r>
                <a:rPr lang="en-US" sz="1200" dirty="0">
                  <a:solidFill>
                    <a:schemeClr val="bg1"/>
                  </a:solidFill>
                  <a:latin typeface="Arial Narrow" panose="020B0606020202030204" pitchFamily="34" charset="0"/>
                </a:rPr>
                <a:t>watchful</a:t>
              </a:r>
            </a:p>
          </p:txBody>
        </p:sp>
      </p:grpSp>
      <p:sp>
        <p:nvSpPr>
          <p:cNvPr id="20" name="TextBox 19"/>
          <p:cNvSpPr txBox="1"/>
          <p:nvPr/>
        </p:nvSpPr>
        <p:spPr>
          <a:xfrm>
            <a:off x="11281479" y="2653994"/>
            <a:ext cx="409086" cy="261610"/>
          </a:xfrm>
          <a:prstGeom prst="rect">
            <a:avLst/>
          </a:prstGeom>
          <a:noFill/>
        </p:spPr>
        <p:txBody>
          <a:bodyPr wrap="none" rtlCol="0">
            <a:spAutoFit/>
          </a:bodyPr>
          <a:lstStyle/>
          <a:p>
            <a:r>
              <a:rPr lang="en-US" sz="1100" dirty="0">
                <a:solidFill>
                  <a:schemeClr val="bg1"/>
                </a:solidFill>
                <a:latin typeface="Arial Narrow" panose="020B0606020202030204" pitchFamily="34" charset="0"/>
              </a:rPr>
              <a:t>man</a:t>
            </a:r>
          </a:p>
        </p:txBody>
      </p:sp>
    </p:spTree>
    <p:extLst>
      <p:ext uri="{BB962C8B-B14F-4D97-AF65-F5344CB8AC3E}">
        <p14:creationId xmlns:p14="http://schemas.microsoft.com/office/powerpoint/2010/main" val="209109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919" y="5028660"/>
            <a:ext cx="12236521" cy="1056207"/>
          </a:xfrm>
        </p:spPr>
        <p:txBody>
          <a:bodyPr>
            <a:normAutofit/>
          </a:bodyPr>
          <a:lstStyle/>
          <a:p>
            <a:r>
              <a:rPr lang="en-US" sz="3200" dirty="0"/>
              <a:t>A Brief History of classical cryptography</a:t>
            </a:r>
          </a:p>
        </p:txBody>
      </p:sp>
      <p:sp>
        <p:nvSpPr>
          <p:cNvPr id="3" name="Content Placeholder 2"/>
          <p:cNvSpPr>
            <a:spLocks noGrp="1"/>
          </p:cNvSpPr>
          <p:nvPr>
            <p:ph idx="1"/>
          </p:nvPr>
        </p:nvSpPr>
        <p:spPr>
          <a:xfrm>
            <a:off x="571501" y="1013711"/>
            <a:ext cx="11620500" cy="3511258"/>
          </a:xfrm>
        </p:spPr>
        <p:txBody>
          <a:bodyPr>
            <a:normAutofit/>
          </a:bodyPr>
          <a:lstStyle/>
          <a:p>
            <a:pPr marL="0" indent="0">
              <a:spcBef>
                <a:spcPts val="0"/>
              </a:spcBef>
              <a:spcAft>
                <a:spcPts val="1800"/>
              </a:spcAft>
              <a:buNone/>
            </a:pPr>
            <a:r>
              <a:rPr lang="en-US" sz="2800" b="1" dirty="0">
                <a:solidFill>
                  <a:schemeClr val="bg1"/>
                </a:solidFill>
              </a:rPr>
              <a:t>Ancient Ciphers</a:t>
            </a:r>
            <a:endParaRPr lang="en-US" sz="2800" dirty="0">
              <a:solidFill>
                <a:schemeClr val="bg1"/>
              </a:solidFill>
            </a:endParaRPr>
          </a:p>
          <a:p>
            <a:pPr>
              <a:spcBef>
                <a:spcPts val="0"/>
              </a:spcBef>
              <a:buClrTx/>
              <a:buFont typeface="Wingdings" panose="05000000000000000000" pitchFamily="2" charset="2"/>
              <a:buChar char="Ø"/>
            </a:pPr>
            <a:r>
              <a:rPr lang="en-US" sz="2400" dirty="0">
                <a:solidFill>
                  <a:schemeClr val="accent1">
                    <a:lumMod val="75000"/>
                  </a:schemeClr>
                </a:solidFill>
              </a:rPr>
              <a:t>2000 years ago Julius Caesar used a simple substitution cipher </a:t>
            </a:r>
          </a:p>
          <a:p>
            <a:pPr lvl="0">
              <a:spcBef>
                <a:spcPts val="0"/>
              </a:spcBef>
              <a:buClrTx/>
              <a:buFont typeface="Wingdings" panose="05000000000000000000" pitchFamily="2" charset="2"/>
              <a:buChar char="Ø"/>
            </a:pPr>
            <a:r>
              <a:rPr lang="en-US" sz="2400" dirty="0">
                <a:solidFill>
                  <a:schemeClr val="accent1">
                    <a:lumMod val="75000"/>
                  </a:schemeClr>
                </a:solidFill>
              </a:rPr>
              <a:t>Roger Bacon described several methods in 1200s </a:t>
            </a:r>
          </a:p>
          <a:p>
            <a:pPr lvl="0">
              <a:spcBef>
                <a:spcPts val="0"/>
              </a:spcBef>
              <a:buClrTx/>
              <a:buFont typeface="Wingdings" panose="05000000000000000000" pitchFamily="2" charset="2"/>
              <a:buChar char="Ø"/>
            </a:pPr>
            <a:r>
              <a:rPr lang="en-US" sz="2400" dirty="0">
                <a:solidFill>
                  <a:schemeClr val="accent1">
                    <a:lumMod val="75000"/>
                  </a:schemeClr>
                </a:solidFill>
              </a:rPr>
              <a:t>Geoffrey Chaucer included several ciphers in his works </a:t>
            </a:r>
          </a:p>
          <a:p>
            <a:pPr lvl="0">
              <a:spcBef>
                <a:spcPts val="0"/>
              </a:spcBef>
              <a:buClrTx/>
              <a:buFont typeface="Wingdings" panose="05000000000000000000" pitchFamily="2" charset="2"/>
              <a:buChar char="Ø"/>
            </a:pPr>
            <a:r>
              <a:rPr lang="en-US" sz="2400" dirty="0">
                <a:solidFill>
                  <a:schemeClr val="accent1">
                    <a:lumMod val="75000"/>
                  </a:schemeClr>
                </a:solidFill>
              </a:rPr>
              <a:t>Blaise de </a:t>
            </a:r>
            <a:r>
              <a:rPr lang="en-US" sz="2400" dirty="0" err="1">
                <a:solidFill>
                  <a:schemeClr val="accent1">
                    <a:lumMod val="75000"/>
                  </a:schemeClr>
                </a:solidFill>
              </a:rPr>
              <a:t>Vigenère</a:t>
            </a:r>
            <a:r>
              <a:rPr lang="en-US" sz="2400" dirty="0">
                <a:solidFill>
                  <a:schemeClr val="accent1">
                    <a:lumMod val="75000"/>
                  </a:schemeClr>
                </a:solidFill>
              </a:rPr>
              <a:t> published a book on cryptology in 1585, &amp; described the polyalphabetic substitution cipher </a:t>
            </a:r>
          </a:p>
          <a:p>
            <a:pPr lvl="0">
              <a:spcBef>
                <a:spcPts val="0"/>
              </a:spcBef>
              <a:buClrTx/>
              <a:buFont typeface="Wingdings" panose="05000000000000000000" pitchFamily="2" charset="2"/>
              <a:buChar char="Ø"/>
            </a:pPr>
            <a:r>
              <a:rPr lang="en-US" sz="2400" dirty="0">
                <a:solidFill>
                  <a:schemeClr val="accent1">
                    <a:lumMod val="75000"/>
                  </a:schemeClr>
                </a:solidFill>
              </a:rPr>
              <a:t>increasingly used, especially in diplomacy &amp; war over centuries </a:t>
            </a:r>
          </a:p>
          <a:p>
            <a:endParaRPr lang="en-US" sz="1800" dirty="0">
              <a:solidFill>
                <a:schemeClr val="accent1">
                  <a:lumMod val="75000"/>
                </a:schemeClr>
              </a:solidFill>
            </a:endParaRPr>
          </a:p>
        </p:txBody>
      </p:sp>
      <p:sp>
        <p:nvSpPr>
          <p:cNvPr id="4" name="Date Placeholder 3"/>
          <p:cNvSpPr>
            <a:spLocks noGrp="1"/>
          </p:cNvSpPr>
          <p:nvPr>
            <p:ph type="dt" sz="half" idx="10"/>
          </p:nvPr>
        </p:nvSpPr>
        <p:spPr>
          <a:xfrm>
            <a:off x="9904412" y="6450511"/>
            <a:ext cx="1600200" cy="365125"/>
          </a:xfrm>
        </p:spPr>
        <p:txBody>
          <a:bodyPr/>
          <a:lstStyle/>
          <a:p>
            <a:fld id="{DFEF1CCB-84FE-49E4-A4CC-9A6867BF1AE4}"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a:xfrm>
            <a:off x="10363200" y="5851106"/>
            <a:ext cx="1142245" cy="669925"/>
          </a:xfrm>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888611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Machine ciphers</a:t>
            </a:r>
          </a:p>
        </p:txBody>
      </p:sp>
      <p:sp>
        <p:nvSpPr>
          <p:cNvPr id="3" name="Content Placeholder 2"/>
          <p:cNvSpPr>
            <a:spLocks noGrp="1"/>
          </p:cNvSpPr>
          <p:nvPr>
            <p:ph idx="1"/>
          </p:nvPr>
        </p:nvSpPr>
        <p:spPr>
          <a:xfrm>
            <a:off x="512871" y="757646"/>
            <a:ext cx="11649808" cy="1215104"/>
          </a:xfrm>
        </p:spPr>
        <p:txBody>
          <a:bodyPr>
            <a:normAutofit/>
          </a:bodyPr>
          <a:lstStyle/>
          <a:p>
            <a:pPr lvl="0"/>
            <a:r>
              <a:rPr lang="en-US" sz="2400" b="1" dirty="0">
                <a:solidFill>
                  <a:schemeClr val="bg1"/>
                </a:solidFill>
              </a:rPr>
              <a:t>Jefferson cylinder</a:t>
            </a:r>
            <a:r>
              <a:rPr lang="en-US" sz="2400" dirty="0">
                <a:solidFill>
                  <a:schemeClr val="bg1"/>
                </a:solidFill>
              </a:rPr>
              <a:t>, developed in 1790s, comprised 36 disks, each with a random alphabet, order of disks was key, message was set, then another row became cipher </a:t>
            </a:r>
          </a:p>
        </p:txBody>
      </p:sp>
      <p:sp>
        <p:nvSpPr>
          <p:cNvPr id="4" name="Date Placeholder 3"/>
          <p:cNvSpPr>
            <a:spLocks noGrp="1"/>
          </p:cNvSpPr>
          <p:nvPr>
            <p:ph type="dt" sz="half" idx="10"/>
          </p:nvPr>
        </p:nvSpPr>
        <p:spPr/>
        <p:txBody>
          <a:bodyPr/>
          <a:lstStyle/>
          <a:p>
            <a:fld id="{AED6A92D-0D5D-484E-9B4C-D691D0FBA333}"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Picture 6" descr="http://williamstallings.com/Extras/Security-Notes/lectures/figs/classical4.gif"/>
          <p:cNvPicPr/>
          <p:nvPr/>
        </p:nvPicPr>
        <p:blipFill rotWithShape="1">
          <a:blip r:embed="rId2">
            <a:extLst>
              <a:ext uri="{28A0092B-C50C-407E-A947-70E740481C1C}">
                <a14:useLocalDpi xmlns:a14="http://schemas.microsoft.com/office/drawing/2010/main" val="0"/>
              </a:ext>
            </a:extLst>
          </a:blip>
          <a:srcRect r="5393"/>
          <a:stretch/>
        </p:blipFill>
        <p:spPr bwMode="auto">
          <a:xfrm>
            <a:off x="2013440" y="2145326"/>
            <a:ext cx="5866075" cy="1758461"/>
          </a:xfrm>
          <a:prstGeom prst="rect">
            <a:avLst/>
          </a:prstGeom>
          <a:noFill/>
          <a:ln>
            <a:noFill/>
          </a:ln>
        </p:spPr>
      </p:pic>
      <p:cxnSp>
        <p:nvCxnSpPr>
          <p:cNvPr id="9" name="Straight Arrow Connector 8"/>
          <p:cNvCxnSpPr/>
          <p:nvPr/>
        </p:nvCxnSpPr>
        <p:spPr>
          <a:xfrm flipH="1" flipV="1">
            <a:off x="8046720" y="3041033"/>
            <a:ext cx="1737360" cy="0"/>
          </a:xfrm>
          <a:prstGeom prst="straightConnector1">
            <a:avLst/>
          </a:prstGeom>
          <a:ln w="31750">
            <a:solidFill>
              <a:schemeClr val="accent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9749476" y="2596181"/>
            <a:ext cx="2260555" cy="923330"/>
            <a:chOff x="9922474" y="2682680"/>
            <a:chExt cx="2260555" cy="923330"/>
          </a:xfrm>
        </p:grpSpPr>
        <p:sp>
          <p:nvSpPr>
            <p:cNvPr id="8" name="TextBox 7"/>
            <p:cNvSpPr txBox="1"/>
            <p:nvPr/>
          </p:nvSpPr>
          <p:spPr>
            <a:xfrm>
              <a:off x="9922474" y="2682680"/>
              <a:ext cx="2260555" cy="923330"/>
            </a:xfrm>
            <a:prstGeom prst="rect">
              <a:avLst/>
            </a:prstGeom>
            <a:noFill/>
          </p:spPr>
          <p:txBody>
            <a:bodyPr wrap="none" rtlCol="0">
              <a:spAutoFit/>
            </a:bodyPr>
            <a:lstStyle/>
            <a:p>
              <a:r>
                <a:rPr lang="en-US" dirty="0"/>
                <a:t>N O W I S  T  H E  …</a:t>
              </a:r>
            </a:p>
            <a:p>
              <a:endParaRPr lang="en-US" dirty="0"/>
            </a:p>
            <a:p>
              <a:r>
                <a:rPr lang="en-US" dirty="0"/>
                <a:t>A Z S R L F W T E …</a:t>
              </a:r>
            </a:p>
          </p:txBody>
        </p:sp>
        <p:cxnSp>
          <p:nvCxnSpPr>
            <p:cNvPr id="11" name="Straight Arrow Connector 10"/>
            <p:cNvCxnSpPr/>
            <p:nvPr/>
          </p:nvCxnSpPr>
          <p:spPr>
            <a:xfrm>
              <a:off x="11009870" y="3041033"/>
              <a:ext cx="0" cy="17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923846" y="2973236"/>
              <a:ext cx="0" cy="288955"/>
            </a:xfrm>
            <a:prstGeom prst="straightConnector1">
              <a:avLst/>
            </a:prstGeom>
            <a:ln w="31750">
              <a:solidFill>
                <a:srgbClr val="FF0000">
                  <a:alpha val="60000"/>
                </a:srgb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62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6256" y="-117969"/>
            <a:ext cx="5156837" cy="1527803"/>
          </a:xfrm>
        </p:spPr>
        <p:txBody>
          <a:bodyPr/>
          <a:lstStyle/>
          <a:p>
            <a:r>
              <a:rPr lang="en-US" b="1" dirty="0"/>
              <a:t>About the course</a:t>
            </a:r>
          </a:p>
        </p:txBody>
      </p:sp>
      <p:sp>
        <p:nvSpPr>
          <p:cNvPr id="3" name="Content Placeholder 2"/>
          <p:cNvSpPr>
            <a:spLocks noGrp="1"/>
          </p:cNvSpPr>
          <p:nvPr>
            <p:ph idx="1"/>
          </p:nvPr>
        </p:nvSpPr>
        <p:spPr>
          <a:xfrm>
            <a:off x="684212" y="1368895"/>
            <a:ext cx="10640279" cy="4783015"/>
          </a:xfrm>
        </p:spPr>
        <p:txBody>
          <a:bodyPr>
            <a:normAutofit fontScale="92500" lnSpcReduction="20000"/>
          </a:bodyPr>
          <a:lstStyle/>
          <a:p>
            <a:pPr>
              <a:spcBef>
                <a:spcPts val="600"/>
              </a:spcBef>
            </a:pPr>
            <a:r>
              <a:rPr lang="en-US" sz="1900" b="1" dirty="0">
                <a:latin typeface="Verdana" panose="020B0604030504040204" pitchFamily="34" charset="0"/>
                <a:ea typeface="Verdana" panose="020B0604030504040204" pitchFamily="34" charset="0"/>
              </a:rPr>
              <a:t>Class:        </a:t>
            </a:r>
            <a:r>
              <a:rPr lang="en-US" sz="1900" dirty="0" smtClean="0">
                <a:solidFill>
                  <a:schemeClr val="bg1"/>
                </a:solidFill>
                <a:latin typeface="Verdana" panose="020B0604030504040204" pitchFamily="34" charset="0"/>
                <a:ea typeface="Verdana" panose="020B0604030504040204" pitchFamily="34" charset="0"/>
              </a:rPr>
              <a:t>CIS4360 CIS5379,  </a:t>
            </a:r>
            <a:r>
              <a:rPr lang="en-US" sz="1900" dirty="0">
                <a:solidFill>
                  <a:schemeClr val="bg1"/>
                </a:solidFill>
                <a:latin typeface="Verdana" panose="020B0604030504040204" pitchFamily="34" charset="0"/>
                <a:ea typeface="Verdana" panose="020B0604030504040204" pitchFamily="34" charset="0"/>
              </a:rPr>
              <a:t>Computer Security Fundamentals,  </a:t>
            </a:r>
            <a:r>
              <a:rPr lang="en-US" sz="1900" b="1" dirty="0">
                <a:solidFill>
                  <a:schemeClr val="bg1"/>
                </a:solidFill>
                <a:latin typeface="Verdana" panose="020B0604030504040204" pitchFamily="34" charset="0"/>
                <a:ea typeface="Verdana" panose="020B0604030504040204" pitchFamily="34" charset="0"/>
              </a:rPr>
              <a:t>in-person</a:t>
            </a:r>
          </a:p>
          <a:p>
            <a:pPr>
              <a:spcBef>
                <a:spcPts val="600"/>
              </a:spcBef>
            </a:pPr>
            <a:r>
              <a:rPr lang="en-US" sz="1900" b="1" dirty="0">
                <a:solidFill>
                  <a:schemeClr val="bg1"/>
                </a:solidFill>
                <a:latin typeface="Verdana" panose="020B0604030504040204" pitchFamily="34" charset="0"/>
                <a:ea typeface="Verdana" panose="020B0604030504040204" pitchFamily="34" charset="0"/>
              </a:rPr>
              <a:t>Place:</a:t>
            </a:r>
            <a:r>
              <a:rPr lang="en-US" sz="1900" dirty="0">
                <a:solidFill>
                  <a:schemeClr val="bg1"/>
                </a:solidFill>
                <a:latin typeface="Verdana" panose="020B0604030504040204" pitchFamily="34" charset="0"/>
                <a:ea typeface="Verdana" panose="020B0604030504040204" pitchFamily="34" charset="0"/>
              </a:rPr>
              <a:t>       MCH0201 (Carothers Hall) </a:t>
            </a:r>
          </a:p>
          <a:p>
            <a:pPr>
              <a:spcBef>
                <a:spcPts val="600"/>
              </a:spcBef>
            </a:pPr>
            <a:r>
              <a:rPr lang="en-US" sz="1900" b="1" dirty="0">
                <a:solidFill>
                  <a:schemeClr val="bg1"/>
                </a:solidFill>
                <a:latin typeface="Verdana" panose="020B0604030504040204" pitchFamily="34" charset="0"/>
                <a:ea typeface="Verdana" panose="020B0604030504040204" pitchFamily="34" charset="0"/>
              </a:rPr>
              <a:t>Times:</a:t>
            </a:r>
            <a:r>
              <a:rPr lang="en-US" sz="1900" dirty="0">
                <a:solidFill>
                  <a:schemeClr val="bg1"/>
                </a:solidFill>
                <a:latin typeface="Verdana" panose="020B0604030504040204" pitchFamily="34" charset="0"/>
                <a:ea typeface="Verdana" panose="020B0604030504040204" pitchFamily="34" charset="0"/>
              </a:rPr>
              <a:t>       </a:t>
            </a:r>
            <a:r>
              <a:rPr lang="en-US" sz="1900" dirty="0" smtClean="0">
                <a:solidFill>
                  <a:schemeClr val="bg1"/>
                </a:solidFill>
                <a:latin typeface="Verdana" panose="020B0604030504040204" pitchFamily="34" charset="0"/>
                <a:ea typeface="Verdana" panose="020B0604030504040204" pitchFamily="34" charset="0"/>
              </a:rPr>
              <a:t>Mo-We-</a:t>
            </a:r>
            <a:r>
              <a:rPr lang="en-US" sz="1900" smtClean="0">
                <a:solidFill>
                  <a:schemeClr val="bg1"/>
                </a:solidFill>
                <a:latin typeface="Verdana" panose="020B0604030504040204" pitchFamily="34" charset="0"/>
                <a:ea typeface="Verdana" panose="020B0604030504040204" pitchFamily="34" charset="0"/>
              </a:rPr>
              <a:t>Fr </a:t>
            </a:r>
            <a:r>
              <a:rPr lang="en-US" sz="1900" dirty="0" smtClean="0">
                <a:solidFill>
                  <a:schemeClr val="bg1"/>
                </a:solidFill>
                <a:latin typeface="Verdana" panose="020B0604030504040204" pitchFamily="34" charset="0"/>
                <a:ea typeface="Verdana" panose="020B0604030504040204" pitchFamily="34" charset="0"/>
              </a:rPr>
              <a:t>12:00pm </a:t>
            </a:r>
            <a:r>
              <a:rPr lang="en-US" sz="1900" dirty="0">
                <a:solidFill>
                  <a:schemeClr val="bg1"/>
                </a:solidFill>
                <a:latin typeface="Verdana" panose="020B0604030504040204" pitchFamily="34" charset="0"/>
                <a:ea typeface="Verdana" panose="020B0604030504040204" pitchFamily="34" charset="0"/>
              </a:rPr>
              <a:t>- </a:t>
            </a:r>
            <a:r>
              <a:rPr lang="en-US" sz="1900" dirty="0" smtClean="0">
                <a:solidFill>
                  <a:schemeClr val="bg1"/>
                </a:solidFill>
                <a:latin typeface="Verdana" panose="020B0604030504040204" pitchFamily="34" charset="0"/>
                <a:ea typeface="Verdana" panose="020B0604030504040204" pitchFamily="34" charset="0"/>
              </a:rPr>
              <a:t>12:50pm</a:t>
            </a:r>
            <a:endParaRPr lang="en-US" sz="1900" dirty="0">
              <a:solidFill>
                <a:schemeClr val="bg1"/>
              </a:solidFill>
              <a:latin typeface="Verdana" panose="020B0604030504040204" pitchFamily="34" charset="0"/>
              <a:ea typeface="Verdana" panose="020B0604030504040204" pitchFamily="34" charset="0"/>
            </a:endParaRPr>
          </a:p>
          <a:p>
            <a:pPr>
              <a:spcBef>
                <a:spcPts val="600"/>
              </a:spcBef>
            </a:pPr>
            <a:r>
              <a:rPr lang="en-US" sz="1900" b="1" dirty="0">
                <a:solidFill>
                  <a:schemeClr val="bg1"/>
                </a:solidFill>
                <a:latin typeface="Verdana" panose="020B0604030504040204" pitchFamily="34" charset="0"/>
                <a:ea typeface="Verdana" panose="020B0604030504040204" pitchFamily="34" charset="0"/>
              </a:rPr>
              <a:t>Instructor:</a:t>
            </a:r>
            <a:r>
              <a:rPr lang="en-US" sz="1900" dirty="0">
                <a:solidFill>
                  <a:schemeClr val="bg1"/>
                </a:solidFill>
                <a:latin typeface="Verdana" panose="020B0604030504040204" pitchFamily="34" charset="0"/>
                <a:ea typeface="Verdana" panose="020B0604030504040204" pitchFamily="34" charset="0"/>
              </a:rPr>
              <a:t> Mike </a:t>
            </a:r>
            <a:r>
              <a:rPr lang="en-US" sz="1900" dirty="0" err="1" smtClean="0">
                <a:solidFill>
                  <a:schemeClr val="bg1"/>
                </a:solidFill>
                <a:latin typeface="Verdana" panose="020B0604030504040204" pitchFamily="34" charset="0"/>
                <a:ea typeface="Verdana" panose="020B0604030504040204" pitchFamily="34" charset="0"/>
              </a:rPr>
              <a:t>Burmester</a:t>
            </a:r>
            <a:endParaRPr lang="en-US" sz="1900" dirty="0">
              <a:solidFill>
                <a:schemeClr val="bg1"/>
              </a:solidFill>
              <a:latin typeface="Verdana" panose="020B0604030504040204" pitchFamily="34" charset="0"/>
              <a:ea typeface="Verdana" panose="020B0604030504040204" pitchFamily="34" charset="0"/>
            </a:endParaRPr>
          </a:p>
          <a:p>
            <a:pPr>
              <a:spcBef>
                <a:spcPts val="600"/>
              </a:spcBef>
            </a:pPr>
            <a:r>
              <a:rPr lang="en-US" sz="1900" b="1" dirty="0">
                <a:solidFill>
                  <a:schemeClr val="bg1"/>
                </a:solidFill>
                <a:latin typeface="Verdana" panose="020B0604030504040204" pitchFamily="34" charset="0"/>
                <a:ea typeface="Verdana" panose="020B0604030504040204" pitchFamily="34" charset="0"/>
              </a:rPr>
              <a:t>Office hours: </a:t>
            </a:r>
            <a:r>
              <a:rPr lang="en-US" sz="1900" dirty="0" smtClean="0">
                <a:solidFill>
                  <a:schemeClr val="bg1"/>
                </a:solidFill>
                <a:latin typeface="Verdana" panose="020B0604030504040204" pitchFamily="34" charset="0"/>
                <a:ea typeface="Verdana" panose="020B0604030504040204" pitchFamily="34" charset="0"/>
              </a:rPr>
              <a:t>Mo-We </a:t>
            </a:r>
            <a:r>
              <a:rPr lang="en-US" sz="1900" dirty="0">
                <a:solidFill>
                  <a:schemeClr val="bg1"/>
                </a:solidFill>
                <a:latin typeface="Verdana" panose="020B0604030504040204" pitchFamily="34" charset="0"/>
                <a:ea typeface="Verdana" panose="020B0604030504040204" pitchFamily="34" charset="0"/>
              </a:rPr>
              <a:t>10:40am-11:30am, and by appointment</a:t>
            </a:r>
          </a:p>
          <a:p>
            <a:pPr>
              <a:spcAft>
                <a:spcPts val="0"/>
              </a:spcAft>
            </a:pPr>
            <a:r>
              <a:rPr lang="en-US" b="1" dirty="0">
                <a:solidFill>
                  <a:schemeClr val="bg1"/>
                </a:solidFill>
                <a:latin typeface="Verdana" panose="020B0604030504040204" pitchFamily="34" charset="0"/>
                <a:ea typeface="Verdana" panose="020B0604030504040204" pitchFamily="34" charset="0"/>
              </a:rPr>
              <a:t>Assignments </a:t>
            </a:r>
            <a:r>
              <a:rPr lang="en-US" b="1" dirty="0">
                <a:latin typeface="Verdana" panose="020B0604030504040204" pitchFamily="34" charset="0"/>
                <a:ea typeface="Verdana" panose="020B0604030504040204" pitchFamily="34" charset="0"/>
              </a:rPr>
              <a:t>                        </a:t>
            </a:r>
            <a:r>
              <a:rPr lang="en-US" dirty="0">
                <a:solidFill>
                  <a:schemeClr val="bg1"/>
                </a:solidFill>
                <a:latin typeface="Verdana" panose="020B0604030504040204" pitchFamily="34" charset="0"/>
                <a:ea typeface="Verdana" panose="020B0604030504040204" pitchFamily="34" charset="0"/>
              </a:rPr>
              <a:t>Points</a:t>
            </a:r>
          </a:p>
          <a:p>
            <a:pPr marL="0" indent="0">
              <a:lnSpc>
                <a:spcPct val="110000"/>
              </a:lnSpc>
              <a:spcBef>
                <a:spcPts val="0"/>
              </a:spcBef>
              <a:spcAft>
                <a:spcPts val="300"/>
              </a:spcAft>
              <a:buNone/>
            </a:pPr>
            <a:r>
              <a:rPr lang="en-US" dirty="0">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Quizzes/Class Attendance/Participation      25%</a:t>
            </a:r>
          </a:p>
          <a:p>
            <a:pPr marL="0" indent="0">
              <a:lnSpc>
                <a:spcPct val="110000"/>
              </a:lnSpc>
              <a:spcBef>
                <a:spcPts val="300"/>
              </a:spcBef>
              <a:spcAft>
                <a:spcPts val="300"/>
              </a:spcAft>
              <a:buNone/>
            </a:pPr>
            <a:r>
              <a:rPr lang="en-US" sz="1400" dirty="0">
                <a:solidFill>
                  <a:schemeClr val="bg1"/>
                </a:solidFill>
                <a:latin typeface="Verdana" panose="020B0604030504040204" pitchFamily="34" charset="0"/>
                <a:ea typeface="Verdana" panose="020B0604030504040204" pitchFamily="34" charset="0"/>
              </a:rPr>
              <a:t>         Home Assignments                                  25%</a:t>
            </a:r>
          </a:p>
          <a:p>
            <a:pPr marL="0" indent="0">
              <a:lnSpc>
                <a:spcPct val="110000"/>
              </a:lnSpc>
              <a:spcBef>
                <a:spcPts val="300"/>
              </a:spcBef>
              <a:spcAft>
                <a:spcPts val="300"/>
              </a:spcAft>
              <a:buNone/>
            </a:pPr>
            <a:r>
              <a:rPr lang="en-US" sz="1400" dirty="0">
                <a:solidFill>
                  <a:schemeClr val="bg1"/>
                </a:solidFill>
                <a:latin typeface="Verdana" panose="020B0604030504040204" pitchFamily="34" charset="0"/>
                <a:ea typeface="Verdana" panose="020B0604030504040204" pitchFamily="34" charset="0"/>
              </a:rPr>
              <a:t>         Project                                                   10%</a:t>
            </a:r>
          </a:p>
          <a:p>
            <a:pPr marL="0" indent="0">
              <a:lnSpc>
                <a:spcPct val="110000"/>
              </a:lnSpc>
              <a:spcBef>
                <a:spcPts val="300"/>
              </a:spcBef>
              <a:spcAft>
                <a:spcPts val="300"/>
              </a:spcAft>
              <a:buNone/>
            </a:pPr>
            <a:r>
              <a:rPr lang="en-US" sz="1400" dirty="0">
                <a:solidFill>
                  <a:schemeClr val="bg1"/>
                </a:solidFill>
                <a:latin typeface="Verdana" panose="020B0604030504040204" pitchFamily="34" charset="0"/>
                <a:ea typeface="Verdana" panose="020B0604030504040204" pitchFamily="34" charset="0"/>
              </a:rPr>
              <a:t>         Midterm                                                  20%</a:t>
            </a:r>
          </a:p>
          <a:p>
            <a:pPr marL="0" indent="0">
              <a:lnSpc>
                <a:spcPct val="110000"/>
              </a:lnSpc>
              <a:spcBef>
                <a:spcPts val="300"/>
              </a:spcBef>
              <a:spcAft>
                <a:spcPts val="300"/>
              </a:spcAft>
              <a:buNone/>
            </a:pPr>
            <a:r>
              <a:rPr lang="en-US" sz="1400" dirty="0">
                <a:solidFill>
                  <a:schemeClr val="bg1"/>
                </a:solidFill>
                <a:latin typeface="Verdana" panose="020B0604030504040204" pitchFamily="34" charset="0"/>
                <a:ea typeface="Verdana" panose="020B0604030504040204" pitchFamily="34" charset="0"/>
              </a:rPr>
              <a:t>         Final                                                       20%</a:t>
            </a:r>
          </a:p>
          <a:p>
            <a:pPr>
              <a:lnSpc>
                <a:spcPct val="128000"/>
              </a:lnSpc>
              <a:spcBef>
                <a:spcPts val="600"/>
              </a:spcBef>
              <a:spcAft>
                <a:spcPts val="0"/>
              </a:spcAft>
            </a:pPr>
            <a:r>
              <a:rPr lang="en-US" sz="1900" b="1" dirty="0">
                <a:solidFill>
                  <a:schemeClr val="bg1"/>
                </a:solidFill>
                <a:latin typeface="Verdana" panose="020B0604030504040204" pitchFamily="34" charset="0"/>
                <a:ea typeface="Verdana" panose="020B0604030504040204" pitchFamily="34" charset="0"/>
              </a:rPr>
              <a:t>All examinable materials </a:t>
            </a:r>
            <a:r>
              <a:rPr lang="en-US" sz="1900" dirty="0">
                <a:solidFill>
                  <a:schemeClr val="bg1"/>
                </a:solidFill>
                <a:latin typeface="Verdana" panose="020B0604030504040204" pitchFamily="34" charset="0"/>
                <a:ea typeface="Verdana" panose="020B0604030504040204" pitchFamily="34" charset="0"/>
              </a:rPr>
              <a:t>are in </a:t>
            </a:r>
          </a:p>
          <a:p>
            <a:pPr lvl="1">
              <a:lnSpc>
                <a:spcPct val="110000"/>
              </a:lnSpc>
              <a:spcBef>
                <a:spcPts val="0"/>
              </a:spcBef>
              <a:spcAft>
                <a:spcPts val="300"/>
              </a:spcAft>
              <a:buSzPct val="100000"/>
              <a:buFont typeface="Arial" pitchFamily="34" charset="0"/>
              <a:buChar char="•"/>
            </a:pPr>
            <a:r>
              <a:rPr lang="en-US" sz="1500" dirty="0">
                <a:solidFill>
                  <a:schemeClr val="bg1"/>
                </a:solidFill>
                <a:latin typeface="Verdana" panose="020B0604030504040204" pitchFamily="34" charset="0"/>
                <a:ea typeface="Verdana" panose="020B0604030504040204" pitchFamily="34" charset="0"/>
              </a:rPr>
              <a:t>the slides</a:t>
            </a:r>
            <a:endParaRPr lang="en-US" sz="1500" dirty="0">
              <a:solidFill>
                <a:srgbClr val="FFFF79"/>
              </a:solidFill>
              <a:latin typeface="Verdana" panose="020B0604030504040204" pitchFamily="34" charset="0"/>
              <a:ea typeface="Verdana" panose="020B0604030504040204" pitchFamily="34" charset="0"/>
            </a:endParaRPr>
          </a:p>
          <a:p>
            <a:pPr lvl="1">
              <a:lnSpc>
                <a:spcPct val="110000"/>
              </a:lnSpc>
              <a:spcBef>
                <a:spcPts val="300"/>
              </a:spcBef>
              <a:spcAft>
                <a:spcPts val="300"/>
              </a:spcAft>
              <a:buSzPct val="100000"/>
              <a:buFont typeface="Arial" pitchFamily="34" charset="0"/>
              <a:buChar char="•"/>
            </a:pPr>
            <a:r>
              <a:rPr lang="en-US" sz="1500" dirty="0">
                <a:solidFill>
                  <a:schemeClr val="bg1"/>
                </a:solidFill>
                <a:latin typeface="Verdana" panose="020B0604030504040204" pitchFamily="34" charset="0"/>
                <a:ea typeface="Verdana" panose="020B0604030504040204" pitchFamily="34" charset="0"/>
              </a:rPr>
              <a:t>the Quizzes</a:t>
            </a:r>
          </a:p>
          <a:p>
            <a:pPr lvl="1">
              <a:lnSpc>
                <a:spcPct val="110000"/>
              </a:lnSpc>
              <a:spcBef>
                <a:spcPts val="300"/>
              </a:spcBef>
              <a:spcAft>
                <a:spcPts val="300"/>
              </a:spcAft>
              <a:buSzPct val="100000"/>
              <a:buFont typeface="Arial" pitchFamily="34" charset="0"/>
              <a:buChar char="•"/>
            </a:pPr>
            <a:r>
              <a:rPr lang="en-US" sz="1500" dirty="0">
                <a:solidFill>
                  <a:schemeClr val="bg1"/>
                </a:solidFill>
                <a:latin typeface="Verdana" panose="020B0604030504040204" pitchFamily="34" charset="0"/>
                <a:ea typeface="Verdana" panose="020B0604030504040204" pitchFamily="34" charset="0"/>
              </a:rPr>
              <a:t>the Home Assignments</a:t>
            </a:r>
          </a:p>
          <a:p>
            <a:endParaRPr lang="en-US" dirty="0">
              <a:latin typeface="Verdana" panose="020B0604030504040204" pitchFamily="34" charset="0"/>
              <a:ea typeface="Verdana" panose="020B0604030504040204" pitchFamily="34" charset="0"/>
            </a:endParaRPr>
          </a:p>
        </p:txBody>
      </p:sp>
      <p:sp>
        <p:nvSpPr>
          <p:cNvPr id="4" name="Date Placeholder 3"/>
          <p:cNvSpPr>
            <a:spLocks noGrp="1"/>
          </p:cNvSpPr>
          <p:nvPr>
            <p:ph type="dt" sz="half" idx="10"/>
          </p:nvPr>
        </p:nvSpPr>
        <p:spPr>
          <a:xfrm>
            <a:off x="9904412" y="6365020"/>
            <a:ext cx="1600200" cy="371669"/>
          </a:xfrm>
        </p:spPr>
        <p:txBody>
          <a:bodyPr/>
          <a:lstStyle/>
          <a:p>
            <a:fld id="{9FF1A435-29F3-4C99-8433-74696795062D}" type="datetime1">
              <a:rPr lang="en-US" smtClean="0"/>
              <a:t>8/26/2024</a:t>
            </a:fld>
            <a:endParaRPr lang="en-US" dirty="0"/>
          </a:p>
        </p:txBody>
      </p:sp>
      <p:sp>
        <p:nvSpPr>
          <p:cNvPr id="5" name="Footer Placeholder 4"/>
          <p:cNvSpPr>
            <a:spLocks noGrp="1"/>
          </p:cNvSpPr>
          <p:nvPr>
            <p:ph type="ftr" sz="quarter" idx="11"/>
          </p:nvPr>
        </p:nvSpPr>
        <p:spPr>
          <a:xfrm>
            <a:off x="684212" y="6261455"/>
            <a:ext cx="7543800" cy="365125"/>
          </a:xfrm>
        </p:spPr>
        <p:txBody>
          <a:bodyPr/>
          <a:lstStyle/>
          <a:p>
            <a:r>
              <a:rPr lang="en-US" sz="1600" dirty="0">
                <a:solidFill>
                  <a:schemeClr val="bg1"/>
                </a:solidFill>
              </a:rPr>
              <a:t>CIS4360 Computer Security Fundamentals</a:t>
            </a:r>
          </a:p>
        </p:txBody>
      </p:sp>
      <p:sp>
        <p:nvSpPr>
          <p:cNvPr id="6" name="Slide Number Placeholder 5"/>
          <p:cNvSpPr>
            <a:spLocks noGrp="1"/>
          </p:cNvSpPr>
          <p:nvPr>
            <p:ph type="sldNum" sz="quarter" idx="12"/>
          </p:nvPr>
        </p:nvSpPr>
        <p:spPr>
          <a:xfrm>
            <a:off x="10363200" y="5765075"/>
            <a:ext cx="1142245" cy="669925"/>
          </a:xfrm>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746817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67" y="4406734"/>
            <a:ext cx="11459741" cy="1507067"/>
          </a:xfrm>
        </p:spPr>
        <p:txBody>
          <a:bodyPr>
            <a:normAutofit/>
          </a:bodyPr>
          <a:lstStyle/>
          <a:p>
            <a:r>
              <a:rPr lang="en-US" sz="4000" dirty="0"/>
              <a:t>Classical Cryptographic Techniques</a:t>
            </a:r>
          </a:p>
        </p:txBody>
      </p:sp>
      <p:sp>
        <p:nvSpPr>
          <p:cNvPr id="3" name="Content Placeholder 2"/>
          <p:cNvSpPr>
            <a:spLocks noGrp="1"/>
          </p:cNvSpPr>
          <p:nvPr>
            <p:ph idx="1"/>
          </p:nvPr>
        </p:nvSpPr>
        <p:spPr>
          <a:xfrm>
            <a:off x="684212" y="895350"/>
            <a:ext cx="11071104" cy="3620028"/>
          </a:xfrm>
        </p:spPr>
        <p:txBody>
          <a:bodyPr>
            <a:normAutofit fontScale="92500"/>
          </a:bodyPr>
          <a:lstStyle/>
          <a:p>
            <a:pPr lvl="0">
              <a:buClrTx/>
              <a:buFont typeface="Wingdings" panose="05000000000000000000" pitchFamily="2" charset="2"/>
              <a:buChar char="Ø"/>
            </a:pPr>
            <a:r>
              <a:rPr lang="en-US" sz="2800" dirty="0">
                <a:solidFill>
                  <a:schemeClr val="bg1"/>
                </a:solidFill>
              </a:rPr>
              <a:t>Have two basic components: </a:t>
            </a:r>
            <a:r>
              <a:rPr lang="en-US" sz="2800" b="1" i="1" dirty="0">
                <a:solidFill>
                  <a:srgbClr val="FFFF00"/>
                </a:solidFill>
              </a:rPr>
              <a:t>substitution</a:t>
            </a:r>
            <a:r>
              <a:rPr lang="en-US" sz="2800" dirty="0">
                <a:solidFill>
                  <a:schemeClr val="bg1"/>
                </a:solidFill>
              </a:rPr>
              <a:t> and </a:t>
            </a:r>
            <a:r>
              <a:rPr lang="en-US" sz="2800" b="1" i="1" dirty="0">
                <a:solidFill>
                  <a:srgbClr val="FFFF00"/>
                </a:solidFill>
              </a:rPr>
              <a:t>transposition</a:t>
            </a:r>
            <a:r>
              <a:rPr lang="en-US" sz="2800" i="1" dirty="0">
                <a:solidFill>
                  <a:srgbClr val="FFFF00"/>
                </a:solidFill>
              </a:rPr>
              <a:t> </a:t>
            </a:r>
          </a:p>
          <a:p>
            <a:pPr lvl="1">
              <a:buClrTx/>
              <a:buFont typeface="Wingdings" panose="05000000000000000000" pitchFamily="2" charset="2"/>
              <a:buChar char="Ø"/>
            </a:pPr>
            <a:r>
              <a:rPr lang="en-US" sz="2400" dirty="0">
                <a:solidFill>
                  <a:schemeClr val="bg1"/>
                </a:solidFill>
              </a:rPr>
              <a:t>in substitution cipher’s letters are replaced by other letters </a:t>
            </a:r>
          </a:p>
          <a:p>
            <a:pPr lvl="1">
              <a:buClrTx/>
              <a:buFont typeface="Wingdings" panose="05000000000000000000" pitchFamily="2" charset="2"/>
              <a:buChar char="Ø"/>
            </a:pPr>
            <a:r>
              <a:rPr lang="en-US" sz="2400" dirty="0">
                <a:solidFill>
                  <a:schemeClr val="bg1"/>
                </a:solidFill>
              </a:rPr>
              <a:t>in transposition ciphers the letters are arranged in a different order </a:t>
            </a:r>
          </a:p>
          <a:p>
            <a:pPr lvl="0">
              <a:buClrTx/>
              <a:buFont typeface="Wingdings" panose="05000000000000000000" pitchFamily="2" charset="2"/>
              <a:buChar char="Ø"/>
            </a:pPr>
            <a:r>
              <a:rPr lang="en-US" sz="2800" dirty="0">
                <a:solidFill>
                  <a:schemeClr val="bg1"/>
                </a:solidFill>
              </a:rPr>
              <a:t>Classical cryptographic ciphers may be: </a:t>
            </a:r>
          </a:p>
          <a:p>
            <a:pPr lvl="1">
              <a:buClrTx/>
              <a:buFont typeface="Wingdings" panose="05000000000000000000" pitchFamily="2" charset="2"/>
              <a:buChar char="Ø"/>
            </a:pPr>
            <a:r>
              <a:rPr lang="en-US" sz="2200" b="1" i="1" dirty="0" err="1">
                <a:solidFill>
                  <a:schemeClr val="bg1"/>
                </a:solidFill>
              </a:rPr>
              <a:t>monoalphabetic</a:t>
            </a:r>
            <a:r>
              <a:rPr lang="en-US" sz="2200" dirty="0">
                <a:solidFill>
                  <a:schemeClr val="bg1"/>
                </a:solidFill>
              </a:rPr>
              <a:t> - only one substitution/transposition is used</a:t>
            </a:r>
          </a:p>
          <a:p>
            <a:pPr lvl="1">
              <a:buClrTx/>
              <a:buFont typeface="Wingdings" panose="05000000000000000000" pitchFamily="2" charset="2"/>
              <a:buChar char="Ø"/>
            </a:pPr>
            <a:r>
              <a:rPr lang="en-US" sz="2200" b="1" i="1" dirty="0">
                <a:solidFill>
                  <a:schemeClr val="bg1"/>
                </a:solidFill>
              </a:rPr>
              <a:t>polyalphabetic</a:t>
            </a:r>
            <a:r>
              <a:rPr lang="en-US" sz="2200" dirty="0">
                <a:solidFill>
                  <a:schemeClr val="bg1"/>
                </a:solidFill>
              </a:rPr>
              <a:t> - several substitutions/transpositions are used </a:t>
            </a:r>
          </a:p>
          <a:p>
            <a:pPr lvl="0">
              <a:lnSpc>
                <a:spcPct val="120000"/>
              </a:lnSpc>
              <a:buClrTx/>
              <a:buFont typeface="Wingdings" panose="05000000000000000000" pitchFamily="2" charset="2"/>
              <a:buChar char="Ø"/>
            </a:pPr>
            <a:r>
              <a:rPr lang="en-US" sz="2600" dirty="0">
                <a:solidFill>
                  <a:schemeClr val="bg1"/>
                </a:solidFill>
              </a:rPr>
              <a:t>several such ciphers may be concatenated to form a </a:t>
            </a:r>
            <a:r>
              <a:rPr lang="en-US" sz="2600" b="1" dirty="0">
                <a:solidFill>
                  <a:schemeClr val="bg1"/>
                </a:solidFill>
              </a:rPr>
              <a:t>product cipher</a:t>
            </a:r>
            <a:r>
              <a:rPr lang="en-US" sz="2600" dirty="0">
                <a:solidFill>
                  <a:schemeClr val="bg1"/>
                </a:solidFill>
              </a:rPr>
              <a:t> </a:t>
            </a:r>
          </a:p>
          <a:p>
            <a:endParaRPr lang="en-US" dirty="0">
              <a:solidFill>
                <a:schemeClr val="bg1"/>
              </a:solidFill>
            </a:endParaRPr>
          </a:p>
        </p:txBody>
      </p:sp>
      <p:sp>
        <p:nvSpPr>
          <p:cNvPr id="4" name="Date Placeholder 3"/>
          <p:cNvSpPr>
            <a:spLocks noGrp="1"/>
          </p:cNvSpPr>
          <p:nvPr>
            <p:ph type="dt" sz="half" idx="10"/>
          </p:nvPr>
        </p:nvSpPr>
        <p:spPr/>
        <p:txBody>
          <a:bodyPr/>
          <a:lstStyle/>
          <a:p>
            <a:fld id="{DDFEF2CD-0AB6-462D-A273-C88C86F0B05D}"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323418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337" y="4858075"/>
            <a:ext cx="11837022" cy="1507067"/>
          </a:xfrm>
        </p:spPr>
        <p:txBody>
          <a:bodyPr>
            <a:normAutofit/>
          </a:bodyPr>
          <a:lstStyle/>
          <a:p>
            <a:r>
              <a:rPr lang="en-US" dirty="0"/>
              <a:t>Caesar Cipher - a </a:t>
            </a:r>
            <a:r>
              <a:rPr lang="en-US" dirty="0" err="1"/>
              <a:t>monoalphabetic</a:t>
            </a:r>
            <a:r>
              <a:rPr lang="en-US" dirty="0"/>
              <a:t> cipher</a:t>
            </a:r>
          </a:p>
        </p:txBody>
      </p:sp>
      <p:sp>
        <p:nvSpPr>
          <p:cNvPr id="3" name="Content Placeholder 2"/>
          <p:cNvSpPr>
            <a:spLocks noGrp="1"/>
          </p:cNvSpPr>
          <p:nvPr>
            <p:ph idx="1"/>
          </p:nvPr>
        </p:nvSpPr>
        <p:spPr>
          <a:xfrm>
            <a:off x="171451" y="2511"/>
            <a:ext cx="6365273" cy="3615267"/>
          </a:xfrm>
        </p:spPr>
        <p:txBody>
          <a:bodyPr/>
          <a:lstStyle/>
          <a:p>
            <a:pPr lvl="0"/>
            <a:r>
              <a:rPr lang="en-US" b="1" dirty="0">
                <a:solidFill>
                  <a:schemeClr val="bg1"/>
                </a:solidFill>
                <a:cs typeface="Times New Roman" panose="02020603050405020304" pitchFamily="18" charset="0"/>
              </a:rPr>
              <a:t>replace each letter of message by a letter a fixed distance away e.g. use the 3rd letter on </a:t>
            </a:r>
          </a:p>
          <a:p>
            <a:pPr lvl="0"/>
            <a:r>
              <a:rPr lang="en-US" b="1" dirty="0">
                <a:solidFill>
                  <a:schemeClr val="bg1"/>
                </a:solidFill>
                <a:cs typeface="Times New Roman" panose="02020603050405020304" pitchFamily="18" charset="0"/>
              </a:rPr>
              <a:t>reputedly used by Julius Caesar </a:t>
            </a:r>
          </a:p>
          <a:p>
            <a:r>
              <a:rPr lang="en-US" b="1" dirty="0">
                <a:solidFill>
                  <a:schemeClr val="bg1"/>
                </a:solidFill>
                <a:cs typeface="Times New Roman" panose="02020603050405020304" pitchFamily="18" charset="0"/>
              </a:rPr>
              <a:t>example </a:t>
            </a:r>
          </a:p>
          <a:p>
            <a:pPr marL="0" indent="0">
              <a:buNone/>
            </a:pPr>
            <a:r>
              <a:rPr lang="en-US" b="1" dirty="0">
                <a:solidFill>
                  <a:srgbClr val="FFFF00"/>
                </a:solidFill>
              </a:rPr>
              <a:t>      I CAME I SAW  I</a:t>
            </a:r>
            <a:r>
              <a:rPr lang="en-US" sz="2800" b="1" dirty="0">
                <a:solidFill>
                  <a:srgbClr val="FFFF00"/>
                </a:solidFill>
              </a:rPr>
              <a:t> </a:t>
            </a:r>
            <a:r>
              <a:rPr lang="en-US" b="1" dirty="0">
                <a:solidFill>
                  <a:srgbClr val="FFFF00"/>
                </a:solidFill>
              </a:rPr>
              <a:t>CONQUE</a:t>
            </a:r>
            <a:r>
              <a:rPr lang="en-US" sz="800" b="1" dirty="0">
                <a:solidFill>
                  <a:srgbClr val="FFFF00"/>
                </a:solidFill>
              </a:rPr>
              <a:t> </a:t>
            </a:r>
            <a:r>
              <a:rPr lang="en-US" b="1" dirty="0">
                <a:solidFill>
                  <a:srgbClr val="FFFF00"/>
                </a:solidFill>
              </a:rPr>
              <a:t>R</a:t>
            </a:r>
            <a:r>
              <a:rPr lang="en-US" sz="800" b="1" dirty="0">
                <a:solidFill>
                  <a:srgbClr val="FFFF00"/>
                </a:solidFill>
              </a:rPr>
              <a:t> </a:t>
            </a:r>
            <a:r>
              <a:rPr lang="en-US" b="1" dirty="0">
                <a:solidFill>
                  <a:srgbClr val="FFFF00"/>
                </a:solidFill>
              </a:rPr>
              <a:t>E</a:t>
            </a:r>
            <a:r>
              <a:rPr lang="en-US" sz="800" b="1" dirty="0">
                <a:solidFill>
                  <a:srgbClr val="FFFF00"/>
                </a:solidFill>
              </a:rPr>
              <a:t> </a:t>
            </a:r>
            <a:r>
              <a:rPr lang="en-US" b="1" dirty="0">
                <a:solidFill>
                  <a:srgbClr val="FFFF00"/>
                </a:solidFill>
              </a:rPr>
              <a:t>D</a:t>
            </a:r>
          </a:p>
          <a:p>
            <a:pPr marL="0" indent="0">
              <a:buNone/>
            </a:pPr>
            <a:r>
              <a:rPr lang="en-US" b="1" dirty="0">
                <a:solidFill>
                  <a:srgbClr val="FFFF00"/>
                </a:solidFill>
              </a:rPr>
              <a:t>      L F</a:t>
            </a:r>
            <a:r>
              <a:rPr lang="en-US" sz="800" b="1" dirty="0">
                <a:solidFill>
                  <a:srgbClr val="FFFF00"/>
                </a:solidFill>
              </a:rPr>
              <a:t> </a:t>
            </a:r>
            <a:r>
              <a:rPr lang="en-US" b="1" dirty="0">
                <a:solidFill>
                  <a:srgbClr val="FFFF00"/>
                </a:solidFill>
              </a:rPr>
              <a:t>D</a:t>
            </a:r>
            <a:r>
              <a:rPr lang="en-US" sz="800" b="1" dirty="0">
                <a:solidFill>
                  <a:srgbClr val="FFFF00"/>
                </a:solidFill>
              </a:rPr>
              <a:t> </a:t>
            </a:r>
            <a:r>
              <a:rPr lang="en-US" b="1" dirty="0">
                <a:solidFill>
                  <a:srgbClr val="FFFF00"/>
                </a:solidFill>
              </a:rPr>
              <a:t>P</a:t>
            </a:r>
            <a:r>
              <a:rPr lang="en-US" sz="800" b="1" dirty="0">
                <a:solidFill>
                  <a:srgbClr val="FFFF00"/>
                </a:solidFill>
              </a:rPr>
              <a:t> </a:t>
            </a:r>
            <a:r>
              <a:rPr lang="en-US" b="1" dirty="0">
                <a:solidFill>
                  <a:srgbClr val="FFFF00"/>
                </a:solidFill>
              </a:rPr>
              <a:t>H L VDZ  L</a:t>
            </a:r>
            <a:r>
              <a:rPr lang="en-US" sz="3200" b="1" dirty="0">
                <a:solidFill>
                  <a:srgbClr val="FFFF00"/>
                </a:solidFill>
              </a:rPr>
              <a:t> </a:t>
            </a:r>
            <a:r>
              <a:rPr lang="en-US" b="1" dirty="0">
                <a:solidFill>
                  <a:srgbClr val="FFFF00"/>
                </a:solidFill>
              </a:rPr>
              <a:t>F</a:t>
            </a:r>
            <a:r>
              <a:rPr lang="en-US" sz="1600" b="1" dirty="0">
                <a:solidFill>
                  <a:srgbClr val="FFFF00"/>
                </a:solidFill>
              </a:rPr>
              <a:t> </a:t>
            </a:r>
            <a:r>
              <a:rPr lang="en-US" b="1" dirty="0">
                <a:solidFill>
                  <a:srgbClr val="FFFF00"/>
                </a:solidFill>
              </a:rPr>
              <a:t>R</a:t>
            </a:r>
            <a:r>
              <a:rPr lang="en-US" sz="800" b="1" dirty="0">
                <a:solidFill>
                  <a:srgbClr val="FFFF00"/>
                </a:solidFill>
              </a:rPr>
              <a:t> </a:t>
            </a:r>
            <a:r>
              <a:rPr lang="en-US" b="1" dirty="0">
                <a:solidFill>
                  <a:srgbClr val="FFFF00"/>
                </a:solidFill>
              </a:rPr>
              <a:t>Q</a:t>
            </a:r>
            <a:r>
              <a:rPr lang="en-US" sz="800" b="1" dirty="0">
                <a:solidFill>
                  <a:srgbClr val="FFFF00"/>
                </a:solidFill>
              </a:rPr>
              <a:t> </a:t>
            </a:r>
            <a:r>
              <a:rPr lang="en-US" b="1" dirty="0">
                <a:solidFill>
                  <a:srgbClr val="FFFF00"/>
                </a:solidFill>
              </a:rPr>
              <a:t>T</a:t>
            </a:r>
            <a:r>
              <a:rPr lang="en-US" sz="800" b="1" dirty="0">
                <a:solidFill>
                  <a:srgbClr val="FFFF00"/>
                </a:solidFill>
              </a:rPr>
              <a:t> </a:t>
            </a:r>
            <a:r>
              <a:rPr lang="en-US" b="1" dirty="0">
                <a:solidFill>
                  <a:srgbClr val="FFFF00"/>
                </a:solidFill>
              </a:rPr>
              <a:t>XHUHG</a:t>
            </a:r>
          </a:p>
        </p:txBody>
      </p:sp>
      <p:sp>
        <p:nvSpPr>
          <p:cNvPr id="4" name="Date Placeholder 3"/>
          <p:cNvSpPr>
            <a:spLocks noGrp="1"/>
          </p:cNvSpPr>
          <p:nvPr>
            <p:ph type="dt" sz="half" idx="10"/>
          </p:nvPr>
        </p:nvSpPr>
        <p:spPr/>
        <p:txBody>
          <a:bodyPr/>
          <a:lstStyle/>
          <a:p>
            <a:fld id="{CC6DA984-3FC4-40B0-B8B4-C9B9338E1577}"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Picture 6" descr="http://williamstallings.com/Extras/Security-Notes/lectures/figs/classical8.gif"/>
          <p:cNvPicPr/>
          <p:nvPr/>
        </p:nvPicPr>
        <p:blipFill>
          <a:blip r:embed="rId2">
            <a:extLst>
              <a:ext uri="{28A0092B-C50C-407E-A947-70E740481C1C}">
                <a14:useLocalDpi xmlns:a14="http://schemas.microsoft.com/office/drawing/2010/main" val="0"/>
              </a:ext>
            </a:extLst>
          </a:blip>
          <a:srcRect/>
          <a:stretch>
            <a:fillRect/>
          </a:stretch>
        </p:blipFill>
        <p:spPr bwMode="auto">
          <a:xfrm>
            <a:off x="4847076" y="2214399"/>
            <a:ext cx="3112477" cy="2720406"/>
          </a:xfrm>
          <a:prstGeom prst="rect">
            <a:avLst/>
          </a:prstGeom>
          <a:noFill/>
          <a:ln>
            <a:noFill/>
          </a:ln>
        </p:spPr>
      </p:pic>
      <p:pic>
        <p:nvPicPr>
          <p:cNvPr id="8" name="Picture 2" descr="https://image4.slideserve.com/230531/julius-caesar-l.jpg"/>
          <p:cNvPicPr>
            <a:picLocks noChangeAspect="1" noChangeArrowheads="1"/>
          </p:cNvPicPr>
          <p:nvPr/>
        </p:nvPicPr>
        <p:blipFill rotWithShape="1">
          <a:blip r:embed="rId3">
            <a:extLst>
              <a:ext uri="{28A0092B-C50C-407E-A947-70E740481C1C}">
                <a14:useLocalDpi xmlns:a14="http://schemas.microsoft.com/office/drawing/2010/main" val="0"/>
              </a:ext>
            </a:extLst>
          </a:blip>
          <a:srcRect l="11541" t="23503" r="58031" b="14385"/>
          <a:stretch/>
        </p:blipFill>
        <p:spPr bwMode="auto">
          <a:xfrm>
            <a:off x="7735065" y="319110"/>
            <a:ext cx="1087391" cy="13690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842540" y="200968"/>
            <a:ext cx="3245623" cy="1846659"/>
          </a:xfrm>
          <a:prstGeom prst="rect">
            <a:avLst/>
          </a:prstGeom>
          <a:noFill/>
        </p:spPr>
        <p:txBody>
          <a:bodyPr wrap="square" rtlCol="0">
            <a:spAutoFit/>
          </a:bodyPr>
          <a:lstStyle/>
          <a:p>
            <a:pPr marL="182880" indent="-182880">
              <a:buFont typeface="Arial" panose="020B0604020202020204" pitchFamily="34" charset="0"/>
              <a:buChar char="•"/>
            </a:pPr>
            <a:r>
              <a:rPr lang="en-US" sz="1600" b="1" dirty="0">
                <a:solidFill>
                  <a:schemeClr val="bg1"/>
                </a:solidFill>
              </a:rPr>
              <a:t>A roman emperor, credited with building the Roman empire</a:t>
            </a:r>
          </a:p>
          <a:p>
            <a:pPr marL="182880" indent="-182880">
              <a:buFont typeface="Arial" panose="020B0604020202020204" pitchFamily="34" charset="0"/>
              <a:buChar char="•"/>
            </a:pPr>
            <a:r>
              <a:rPr lang="en-US" sz="1600" b="1" dirty="0">
                <a:solidFill>
                  <a:schemeClr val="bg1"/>
                </a:solidFill>
              </a:rPr>
              <a:t>Used the </a:t>
            </a:r>
            <a:r>
              <a:rPr lang="en-US" sz="1600" b="1" dirty="0" err="1">
                <a:solidFill>
                  <a:schemeClr val="bg1"/>
                </a:solidFill>
              </a:rPr>
              <a:t>Ceasar</a:t>
            </a:r>
            <a:r>
              <a:rPr lang="en-US" sz="1600" b="1" dirty="0">
                <a:solidFill>
                  <a:schemeClr val="bg1"/>
                </a:solidFill>
              </a:rPr>
              <a:t> cipher, a substitution cipher for secret communicate </a:t>
            </a:r>
          </a:p>
          <a:p>
            <a:endParaRPr lang="en-US" dirty="0"/>
          </a:p>
        </p:txBody>
      </p:sp>
      <p:pic>
        <p:nvPicPr>
          <p:cNvPr id="1028" name="Picture 4" descr="Dubworks: Some exercises with the &amp;quot;Caesar cipher&amp;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092" y="1797191"/>
            <a:ext cx="1949483" cy="192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183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DA51FB-C699-4BBF-880A-600FFBB85BCA}" type="datetime1">
              <a:rPr lang="en-US" smtClean="0"/>
              <a:t>8/26/2024</a:t>
            </a:fld>
            <a:endParaRPr lang="en-US" dirty="0"/>
          </a:p>
        </p:txBody>
      </p:sp>
      <p:sp>
        <p:nvSpPr>
          <p:cNvPr id="3" name="Footer Placeholder 2"/>
          <p:cNvSpPr>
            <a:spLocks noGrp="1"/>
          </p:cNvSpPr>
          <p:nvPr>
            <p:ph type="ftr" sz="quarter" idx="11"/>
          </p:nvPr>
        </p:nvSpPr>
        <p:spPr>
          <a:xfrm>
            <a:off x="383130" y="6272560"/>
            <a:ext cx="7543800" cy="340112"/>
          </a:xfrm>
        </p:spPr>
        <p:txBody>
          <a:bodyPr/>
          <a:lstStyle/>
          <a:p>
            <a:r>
              <a:rPr lang="en-US"/>
              <a:t>CIS4360 Computer Security Fundamentals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3579543" y="2404767"/>
            <a:ext cx="5067894" cy="1732336"/>
          </a:xfrm>
          <a:prstGeom prst="rect">
            <a:avLst/>
          </a:prstGeom>
        </p:spPr>
      </p:pic>
      <p:sp>
        <p:nvSpPr>
          <p:cNvPr id="7" name="TextBox 6"/>
          <p:cNvSpPr txBox="1"/>
          <p:nvPr/>
        </p:nvSpPr>
        <p:spPr>
          <a:xfrm>
            <a:off x="3174345" y="514951"/>
            <a:ext cx="5519460" cy="584775"/>
          </a:xfrm>
          <a:prstGeom prst="rect">
            <a:avLst/>
          </a:prstGeom>
          <a:noFill/>
        </p:spPr>
        <p:txBody>
          <a:bodyPr wrap="none" rtlCol="0">
            <a:spAutoFit/>
          </a:bodyPr>
          <a:lstStyle/>
          <a:p>
            <a:r>
              <a:rPr lang="en-US" sz="3200" b="1" dirty="0">
                <a:solidFill>
                  <a:srgbClr val="FFFF00"/>
                </a:solidFill>
              </a:rPr>
              <a:t>For key C=3,    ROT3  (right)</a:t>
            </a:r>
          </a:p>
        </p:txBody>
      </p:sp>
      <p:sp>
        <p:nvSpPr>
          <p:cNvPr id="8" name="Rectangle 7"/>
          <p:cNvSpPr>
            <a:spLocks noChangeAspect="1"/>
          </p:cNvSpPr>
          <p:nvPr/>
        </p:nvSpPr>
        <p:spPr>
          <a:xfrm>
            <a:off x="0" y="1216704"/>
            <a:ext cx="11868150" cy="954107"/>
          </a:xfrm>
          <a:prstGeom prst="rect">
            <a:avLst/>
          </a:prstGeom>
        </p:spPr>
        <p:txBody>
          <a:bodyPr wrap="square">
            <a:spAutoFit/>
          </a:bodyPr>
          <a:lstStyle/>
          <a:p>
            <a:r>
              <a:rPr lang="en-US" sz="2700" dirty="0"/>
              <a:t>Plain:     </a:t>
            </a:r>
            <a:r>
              <a:rPr lang="en-US" sz="2700" dirty="0">
                <a:solidFill>
                  <a:schemeClr val="bg1"/>
                </a:solidFill>
              </a:rPr>
              <a:t>A  B C D  E  F G H   I  J  K  L M N O P Q R  S   T  U V W X Y  Z</a:t>
            </a:r>
          </a:p>
          <a:p>
            <a:r>
              <a:rPr lang="en-US" sz="2700" dirty="0"/>
              <a:t>Cipher:  </a:t>
            </a:r>
            <a:r>
              <a:rPr lang="en-US" sz="2700" dirty="0">
                <a:solidFill>
                  <a:srgbClr val="FFFF00"/>
                </a:solidFill>
              </a:rPr>
              <a:t>D  E  F  G H  I  J   K  L M N O P Q R  S  T  U V W X Y  Z  A B C </a:t>
            </a:r>
          </a:p>
        </p:txBody>
      </p:sp>
      <p:sp>
        <p:nvSpPr>
          <p:cNvPr id="9" name="TextBox 8"/>
          <p:cNvSpPr txBox="1"/>
          <p:nvPr/>
        </p:nvSpPr>
        <p:spPr>
          <a:xfrm>
            <a:off x="3527612" y="4393358"/>
            <a:ext cx="5918479" cy="2200602"/>
          </a:xfrm>
          <a:prstGeom prst="rect">
            <a:avLst/>
          </a:prstGeom>
          <a:noFill/>
        </p:spPr>
        <p:txBody>
          <a:bodyPr wrap="square" rtlCol="0">
            <a:spAutoFit/>
          </a:bodyPr>
          <a:lstStyle/>
          <a:p>
            <a:pPr algn="ctr">
              <a:spcAft>
                <a:spcPts val="600"/>
              </a:spcAft>
            </a:pPr>
            <a:r>
              <a:rPr lang="en-US" sz="2400" dirty="0"/>
              <a:t>EXAMPLE</a:t>
            </a:r>
            <a:endParaRPr lang="en-US" dirty="0"/>
          </a:p>
          <a:p>
            <a:r>
              <a:rPr lang="en-US" b="1" dirty="0">
                <a:solidFill>
                  <a:schemeClr val="bg1"/>
                </a:solidFill>
              </a:rPr>
              <a:t>Plain:        A  T   </a:t>
            </a:r>
            <a:r>
              <a:rPr lang="en-US" b="1" dirty="0" err="1">
                <a:solidFill>
                  <a:schemeClr val="bg1"/>
                </a:solidFill>
              </a:rPr>
              <a:t>T</a:t>
            </a:r>
            <a:r>
              <a:rPr lang="en-US" b="1" dirty="0">
                <a:solidFill>
                  <a:schemeClr val="bg1"/>
                </a:solidFill>
              </a:rPr>
              <a:t>  A  C  K  </a:t>
            </a:r>
          </a:p>
          <a:p>
            <a:r>
              <a:rPr lang="en-US" b="1" dirty="0">
                <a:solidFill>
                  <a:srgbClr val="FFFF00"/>
                </a:solidFill>
              </a:rPr>
              <a:t>Cipher:     D</a:t>
            </a:r>
          </a:p>
          <a:p>
            <a:r>
              <a:rPr lang="en-US" b="1" dirty="0">
                <a:solidFill>
                  <a:srgbClr val="FFFF00"/>
                </a:solidFill>
              </a:rPr>
              <a:t>                  D W </a:t>
            </a:r>
            <a:r>
              <a:rPr lang="en-US" b="1" dirty="0" err="1">
                <a:solidFill>
                  <a:srgbClr val="FFFF00"/>
                </a:solidFill>
              </a:rPr>
              <a:t>W</a:t>
            </a:r>
            <a:endParaRPr lang="en-US" b="1" dirty="0">
              <a:solidFill>
                <a:srgbClr val="FFFF00"/>
              </a:solidFill>
            </a:endParaRPr>
          </a:p>
          <a:p>
            <a:r>
              <a:rPr lang="en-US" b="1" dirty="0">
                <a:solidFill>
                  <a:srgbClr val="FFFF00"/>
                </a:solidFill>
              </a:rPr>
              <a:t>                  D W </a:t>
            </a:r>
            <a:r>
              <a:rPr lang="en-US" b="1" dirty="0" err="1">
                <a:solidFill>
                  <a:srgbClr val="FFFF00"/>
                </a:solidFill>
              </a:rPr>
              <a:t>W</a:t>
            </a:r>
            <a:r>
              <a:rPr lang="en-US" b="1" dirty="0">
                <a:solidFill>
                  <a:srgbClr val="FFFF00"/>
                </a:solidFill>
              </a:rPr>
              <a:t> D</a:t>
            </a:r>
          </a:p>
          <a:p>
            <a:r>
              <a:rPr lang="en-US" b="1" dirty="0">
                <a:solidFill>
                  <a:srgbClr val="FFFF00"/>
                </a:solidFill>
              </a:rPr>
              <a:t>                  D W </a:t>
            </a:r>
            <a:r>
              <a:rPr lang="en-US" b="1" dirty="0" err="1">
                <a:solidFill>
                  <a:srgbClr val="FFFF00"/>
                </a:solidFill>
              </a:rPr>
              <a:t>W</a:t>
            </a:r>
            <a:r>
              <a:rPr lang="en-US" b="1" dirty="0">
                <a:solidFill>
                  <a:srgbClr val="FFFF00"/>
                </a:solidFill>
              </a:rPr>
              <a:t> D F</a:t>
            </a:r>
          </a:p>
          <a:p>
            <a:r>
              <a:rPr lang="en-US" b="1" dirty="0">
                <a:solidFill>
                  <a:srgbClr val="FFFF00"/>
                </a:solidFill>
              </a:rPr>
              <a:t>                  D W </a:t>
            </a:r>
            <a:r>
              <a:rPr lang="en-US" b="1" dirty="0" err="1">
                <a:solidFill>
                  <a:srgbClr val="FFFF00"/>
                </a:solidFill>
              </a:rPr>
              <a:t>W</a:t>
            </a:r>
            <a:r>
              <a:rPr lang="en-US" b="1" dirty="0">
                <a:solidFill>
                  <a:srgbClr val="FFFF00"/>
                </a:solidFill>
              </a:rPr>
              <a:t> D F  N</a:t>
            </a:r>
          </a:p>
        </p:txBody>
      </p:sp>
    </p:spTree>
    <p:extLst>
      <p:ext uri="{BB962C8B-B14F-4D97-AF65-F5344CB8AC3E}">
        <p14:creationId xmlns:p14="http://schemas.microsoft.com/office/powerpoint/2010/main" val="296916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88" y="4809394"/>
            <a:ext cx="10557887" cy="1510197"/>
          </a:xfrm>
        </p:spPr>
        <p:txBody>
          <a:bodyPr>
            <a:normAutofit/>
          </a:bodyPr>
          <a:lstStyle/>
          <a:p>
            <a:r>
              <a:rPr lang="en-US" dirty="0"/>
              <a:t>Cryptanalysis of the Caesar Cipher</a:t>
            </a:r>
          </a:p>
        </p:txBody>
      </p:sp>
      <p:sp>
        <p:nvSpPr>
          <p:cNvPr id="3" name="Content Placeholder 2"/>
          <p:cNvSpPr>
            <a:spLocks noGrp="1"/>
          </p:cNvSpPr>
          <p:nvPr>
            <p:ph idx="1"/>
          </p:nvPr>
        </p:nvSpPr>
        <p:spPr>
          <a:xfrm>
            <a:off x="684212" y="26378"/>
            <a:ext cx="11132650" cy="3615267"/>
          </a:xfrm>
        </p:spPr>
        <p:txBody>
          <a:bodyPr/>
          <a:lstStyle/>
          <a:p>
            <a:pPr lvl="0">
              <a:buClrTx/>
              <a:buFont typeface="Wingdings" panose="05000000000000000000" pitchFamily="2" charset="2"/>
              <a:buChar char="Ø"/>
            </a:pPr>
            <a:r>
              <a:rPr lang="en-US" dirty="0">
                <a:solidFill>
                  <a:schemeClr val="bg1"/>
                </a:solidFill>
              </a:rPr>
              <a:t>only 26 possible ciphers </a:t>
            </a:r>
          </a:p>
          <a:p>
            <a:pPr lvl="0">
              <a:buClrTx/>
              <a:buFont typeface="Wingdings" panose="05000000000000000000" pitchFamily="2" charset="2"/>
              <a:buChar char="Ø"/>
            </a:pPr>
            <a:r>
              <a:rPr lang="en-US" dirty="0">
                <a:solidFill>
                  <a:schemeClr val="bg1"/>
                </a:solidFill>
              </a:rPr>
              <a:t>could simply try each in turn - </a:t>
            </a:r>
            <a:r>
              <a:rPr lang="en-US" i="1" dirty="0">
                <a:solidFill>
                  <a:schemeClr val="bg1"/>
                </a:solidFill>
              </a:rPr>
              <a:t>exhaustive key search </a:t>
            </a:r>
          </a:p>
          <a:p>
            <a:pPr>
              <a:buClrTx/>
              <a:buFont typeface="Wingdings" panose="05000000000000000000" pitchFamily="2" charset="2"/>
              <a:buChar char="Ø"/>
            </a:pPr>
            <a:r>
              <a:rPr lang="en-US" dirty="0">
                <a:solidFill>
                  <a:schemeClr val="bg1"/>
                </a:solidFill>
              </a:rPr>
              <a:t>also can use letter frequency analysis </a:t>
            </a:r>
          </a:p>
          <a:p>
            <a:pPr marL="0" lvl="0" indent="0">
              <a:buNone/>
            </a:pPr>
            <a:endParaRPr lang="en-US" i="1" dirty="0"/>
          </a:p>
          <a:p>
            <a:endParaRPr lang="en-US" i="1" dirty="0"/>
          </a:p>
        </p:txBody>
      </p:sp>
      <p:sp>
        <p:nvSpPr>
          <p:cNvPr id="4" name="Date Placeholder 3"/>
          <p:cNvSpPr>
            <a:spLocks noGrp="1"/>
          </p:cNvSpPr>
          <p:nvPr>
            <p:ph type="dt" sz="half" idx="10"/>
          </p:nvPr>
        </p:nvSpPr>
        <p:spPr/>
        <p:txBody>
          <a:bodyPr/>
          <a:lstStyle/>
          <a:p>
            <a:fld id="{3467C53F-9E49-4710-B9F9-8A9E64B31071}"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800"/>
              <a:t>CIS4360 Computer Security Fundamentals</a:t>
            </a:r>
            <a:endParaRPr lang="en-US" sz="18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Picture 6" descr="http://williamstallings.com/Extras/Security-Notes/lectures/figs/classical9.gif"/>
          <p:cNvPicPr/>
          <p:nvPr/>
        </p:nvPicPr>
        <p:blipFill>
          <a:blip r:embed="rId2">
            <a:extLst>
              <a:ext uri="{28A0092B-C50C-407E-A947-70E740481C1C}">
                <a14:useLocalDpi xmlns:a14="http://schemas.microsoft.com/office/drawing/2010/main" val="0"/>
              </a:ext>
            </a:extLst>
          </a:blip>
          <a:srcRect/>
          <a:stretch>
            <a:fillRect/>
          </a:stretch>
        </p:blipFill>
        <p:spPr bwMode="auto">
          <a:xfrm>
            <a:off x="1107831" y="2242458"/>
            <a:ext cx="4432998" cy="2531766"/>
          </a:xfrm>
          <a:prstGeom prst="rect">
            <a:avLst/>
          </a:prstGeom>
          <a:noFill/>
          <a:ln>
            <a:noFill/>
          </a:ln>
        </p:spPr>
      </p:pic>
      <p:pic>
        <p:nvPicPr>
          <p:cNvPr id="8" name="Picture 7" descr="http://williamstallings.com/Extras/Security-Notes/lectures/figs/classical10.gif"/>
          <p:cNvPicPr/>
          <p:nvPr/>
        </p:nvPicPr>
        <p:blipFill>
          <a:blip r:embed="rId3">
            <a:extLst>
              <a:ext uri="{28A0092B-C50C-407E-A947-70E740481C1C}">
                <a14:useLocalDpi xmlns:a14="http://schemas.microsoft.com/office/drawing/2010/main" val="0"/>
              </a:ext>
            </a:extLst>
          </a:blip>
          <a:srcRect/>
          <a:stretch>
            <a:fillRect/>
          </a:stretch>
        </p:blipFill>
        <p:spPr bwMode="auto">
          <a:xfrm>
            <a:off x="6030686" y="2242458"/>
            <a:ext cx="3907971" cy="2540562"/>
          </a:xfrm>
          <a:prstGeom prst="rect">
            <a:avLst/>
          </a:prstGeom>
          <a:noFill/>
          <a:ln>
            <a:noFill/>
          </a:ln>
        </p:spPr>
      </p:pic>
    </p:spTree>
    <p:extLst>
      <p:ext uri="{BB962C8B-B14F-4D97-AF65-F5344CB8AC3E}">
        <p14:creationId xmlns:p14="http://schemas.microsoft.com/office/powerpoint/2010/main" val="1052930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62" y="4918149"/>
            <a:ext cx="13031789" cy="1507067"/>
          </a:xfrm>
        </p:spPr>
        <p:txBody>
          <a:bodyPr>
            <a:normAutofit/>
          </a:bodyPr>
          <a:lstStyle/>
          <a:p>
            <a:r>
              <a:rPr lang="en-US" dirty="0">
                <a:solidFill>
                  <a:srgbClr val="FFFF00"/>
                </a:solidFill>
              </a:rPr>
              <a:t>Polyalphabetic Substitution, </a:t>
            </a:r>
            <a:r>
              <a:rPr lang="en-US" dirty="0" err="1">
                <a:solidFill>
                  <a:srgbClr val="FFFF00"/>
                </a:solidFill>
              </a:rPr>
              <a:t>Vigenère</a:t>
            </a:r>
            <a:r>
              <a:rPr lang="en-US" dirty="0">
                <a:solidFill>
                  <a:srgbClr val="FFFF00"/>
                </a:solidFill>
              </a:rPr>
              <a:t> Cipher</a:t>
            </a:r>
            <a:r>
              <a:rPr lang="en-US" dirty="0"/>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1756" y="975462"/>
                <a:ext cx="12181419" cy="3615267"/>
              </a:xfrm>
            </p:spPr>
            <p:txBody>
              <a:bodyPr>
                <a:normAutofit/>
              </a:bodyPr>
              <a:lstStyle/>
              <a:p>
                <a:pPr lvl="0">
                  <a:spcAft>
                    <a:spcPts val="300"/>
                  </a:spcAft>
                  <a:buClrTx/>
                  <a:buFont typeface="Wingdings" panose="05000000000000000000" pitchFamily="2" charset="2"/>
                  <a:buChar char="Ø"/>
                </a:pPr>
                <a:r>
                  <a:rPr lang="en-US" b="1" dirty="0">
                    <a:solidFill>
                      <a:schemeClr val="bg1"/>
                    </a:solidFill>
                  </a:rPr>
                  <a:t>basically multiple Caesar ciphers </a:t>
                </a:r>
              </a:p>
              <a:p>
                <a:pPr lvl="0">
                  <a:spcAft>
                    <a:spcPts val="300"/>
                  </a:spcAft>
                  <a:buClrTx/>
                  <a:buFont typeface="Wingdings" panose="05000000000000000000" pitchFamily="2" charset="2"/>
                  <a:buChar char="Ø"/>
                </a:pPr>
                <a:r>
                  <a:rPr lang="en-US" b="1" i="1" dirty="0">
                    <a:solidFill>
                      <a:srgbClr val="00EA6A"/>
                    </a:solidFill>
                  </a:rPr>
                  <a:t>starting from A=0  the </a:t>
                </a:r>
                <a14:m>
                  <m:oMath xmlns:m="http://schemas.openxmlformats.org/officeDocument/2006/math">
                    <m:r>
                      <a:rPr lang="en-US" b="1" i="1" dirty="0" smtClean="0">
                        <a:solidFill>
                          <a:srgbClr val="00EA6A"/>
                        </a:solidFill>
                        <a:latin typeface="Cambria Math" panose="02040503050406030204" pitchFamily="18" charset="0"/>
                      </a:rPr>
                      <m:t>𝒊</m:t>
                    </m:r>
                  </m:oMath>
                </a14:m>
                <a:r>
                  <a:rPr lang="en-US" b="1" dirty="0" err="1">
                    <a:solidFill>
                      <a:srgbClr val="00EA6A"/>
                    </a:solidFill>
                  </a:rPr>
                  <a:t>-th</a:t>
                </a:r>
                <a:r>
                  <a:rPr lang="en-US" b="1" dirty="0">
                    <a:solidFill>
                      <a:srgbClr val="00EA6A"/>
                    </a:solidFill>
                  </a:rPr>
                  <a:t> letter specifies </a:t>
                </a:r>
                <a14:m>
                  <m:oMath xmlns:m="http://schemas.openxmlformats.org/officeDocument/2006/math">
                    <m:r>
                      <a:rPr lang="en-US" b="1" i="1" dirty="0" smtClean="0">
                        <a:solidFill>
                          <a:srgbClr val="00EA6A"/>
                        </a:solidFill>
                        <a:latin typeface="Cambria Math" panose="02040503050406030204" pitchFamily="18" charset="0"/>
                      </a:rPr>
                      <m:t>𝒊</m:t>
                    </m:r>
                  </m:oMath>
                </a14:m>
                <a:r>
                  <a:rPr lang="en-US" b="1" dirty="0" err="1">
                    <a:solidFill>
                      <a:srgbClr val="00EA6A"/>
                    </a:solidFill>
                  </a:rPr>
                  <a:t>-th</a:t>
                </a:r>
                <a:r>
                  <a:rPr lang="en-US" b="1" dirty="0">
                    <a:solidFill>
                      <a:srgbClr val="00EA6A"/>
                    </a:solidFill>
                  </a:rPr>
                  <a:t> alphabet to use</a:t>
                </a:r>
              </a:p>
              <a:p>
                <a:pPr lvl="0">
                  <a:spcAft>
                    <a:spcPts val="1200"/>
                  </a:spcAft>
                  <a:buClrTx/>
                  <a:buFont typeface="Wingdings" panose="05000000000000000000" pitchFamily="2" charset="2"/>
                  <a:buChar char="Ø"/>
                </a:pPr>
                <a:r>
                  <a:rPr lang="en-US" b="1" dirty="0">
                    <a:solidFill>
                      <a:schemeClr val="bg1"/>
                    </a:solidFill>
                  </a:rPr>
                  <a:t>use each alphabet in turn, repeating from start after d letters in message </a:t>
                </a:r>
              </a:p>
              <a:p>
                <a:pPr marL="914400" indent="0">
                  <a:spcAft>
                    <a:spcPts val="0"/>
                  </a:spcAft>
                  <a:buNone/>
                </a:pPr>
                <a:r>
                  <a:rPr lang="en-US" b="1" dirty="0">
                    <a:solidFill>
                      <a:srgbClr val="00EA6A"/>
                    </a:solidFill>
                  </a:rPr>
                  <a:t>Plaintext	      T  H  I  S  P  R  O</a:t>
                </a:r>
                <a:r>
                  <a:rPr lang="en-US" sz="800" b="1" dirty="0">
                    <a:solidFill>
                      <a:srgbClr val="00EA6A"/>
                    </a:solidFill>
                  </a:rPr>
                  <a:t>  </a:t>
                </a:r>
                <a:r>
                  <a:rPr lang="en-US" b="1" dirty="0">
                    <a:solidFill>
                      <a:srgbClr val="00EA6A"/>
                    </a:solidFill>
                  </a:rPr>
                  <a:t>C  E  S  </a:t>
                </a:r>
                <a:r>
                  <a:rPr lang="en-US" b="1" dirty="0" err="1">
                    <a:solidFill>
                      <a:srgbClr val="00EA6A"/>
                    </a:solidFill>
                  </a:rPr>
                  <a:t>S</a:t>
                </a:r>
                <a:r>
                  <a:rPr lang="en-US" b="1" dirty="0">
                    <a:solidFill>
                      <a:srgbClr val="00EA6A"/>
                    </a:solidFill>
                  </a:rPr>
                  <a:t>  C  A  N  A  L  S  O  B  E  </a:t>
                </a:r>
                <a:r>
                  <a:rPr lang="en-US" b="1" dirty="0" err="1">
                    <a:solidFill>
                      <a:srgbClr val="00EA6A"/>
                    </a:solidFill>
                  </a:rPr>
                  <a:t>E</a:t>
                </a:r>
                <a:r>
                  <a:rPr lang="en-US" b="1" dirty="0">
                    <a:solidFill>
                      <a:srgbClr val="00EA6A"/>
                    </a:solidFill>
                  </a:rPr>
                  <a:t>  X  P  R  E  S  </a:t>
                </a:r>
                <a:r>
                  <a:rPr lang="en-US" b="1" dirty="0" err="1">
                    <a:solidFill>
                      <a:srgbClr val="00EA6A"/>
                    </a:solidFill>
                  </a:rPr>
                  <a:t>S</a:t>
                </a:r>
                <a:r>
                  <a:rPr lang="en-US" b="1" dirty="0">
                    <a:solidFill>
                      <a:srgbClr val="00EA6A"/>
                    </a:solidFill>
                  </a:rPr>
                  <a:t>  E  D</a:t>
                </a:r>
              </a:p>
              <a:p>
                <a:pPr marL="914400" indent="0">
                  <a:lnSpc>
                    <a:spcPct val="80000"/>
                  </a:lnSpc>
                  <a:spcBef>
                    <a:spcPts val="0"/>
                  </a:spcBef>
                  <a:buNone/>
                </a:pPr>
                <a:r>
                  <a:rPr lang="en-US" b="1" dirty="0">
                    <a:solidFill>
                      <a:srgbClr val="FF0000"/>
                    </a:solidFill>
                  </a:rPr>
                  <a:t>Key  </a:t>
                </a:r>
                <a:r>
                  <a:rPr lang="en-US" b="1" dirty="0"/>
                  <a:t>    		     </a:t>
                </a:r>
                <a:r>
                  <a:rPr lang="en-US" b="1" dirty="0">
                    <a:solidFill>
                      <a:srgbClr val="FFFF00"/>
                    </a:solidFill>
                  </a:rPr>
                  <a:t>C  I  P </a:t>
                </a:r>
                <a:r>
                  <a:rPr lang="en-US" sz="1000" b="1" dirty="0">
                    <a:solidFill>
                      <a:srgbClr val="FFFF00"/>
                    </a:solidFill>
                  </a:rPr>
                  <a:t> </a:t>
                </a:r>
                <a:r>
                  <a:rPr lang="en-US" b="1" dirty="0">
                    <a:solidFill>
                      <a:srgbClr val="FFFF00"/>
                    </a:solidFill>
                  </a:rPr>
                  <a:t>H</a:t>
                </a:r>
                <a:r>
                  <a:rPr lang="en-US" sz="600" b="1" dirty="0">
                    <a:solidFill>
                      <a:srgbClr val="FFFF00"/>
                    </a:solidFill>
                  </a:rPr>
                  <a:t>     </a:t>
                </a:r>
                <a:r>
                  <a:rPr lang="en-US" b="1" dirty="0">
                    <a:solidFill>
                      <a:srgbClr val="FFFF00"/>
                    </a:solidFill>
                  </a:rPr>
                  <a:t>E  R  </a:t>
                </a:r>
                <a:r>
                  <a:rPr lang="en-US" b="1" dirty="0">
                    <a:solidFill>
                      <a:srgbClr val="7030A0"/>
                    </a:solidFill>
                  </a:rPr>
                  <a:t>C</a:t>
                </a:r>
                <a:r>
                  <a:rPr lang="en-US" sz="3200" b="1" dirty="0">
                    <a:solidFill>
                      <a:srgbClr val="7030A0"/>
                    </a:solidFill>
                  </a:rPr>
                  <a:t> </a:t>
                </a:r>
                <a:r>
                  <a:rPr lang="en-US" b="1" dirty="0">
                    <a:solidFill>
                      <a:srgbClr val="7030A0"/>
                    </a:solidFill>
                  </a:rPr>
                  <a:t>I </a:t>
                </a:r>
                <a:r>
                  <a:rPr lang="en-US" sz="4000" b="1" dirty="0">
                    <a:solidFill>
                      <a:srgbClr val="7030A0"/>
                    </a:solidFill>
                  </a:rPr>
                  <a:t> </a:t>
                </a:r>
                <a:r>
                  <a:rPr lang="en-US" b="1" dirty="0">
                    <a:solidFill>
                      <a:srgbClr val="7030A0"/>
                    </a:solidFill>
                  </a:rPr>
                  <a:t>P </a:t>
                </a:r>
                <a:r>
                  <a:rPr lang="en-US" sz="1600" b="1" dirty="0">
                    <a:solidFill>
                      <a:srgbClr val="7030A0"/>
                    </a:solidFill>
                  </a:rPr>
                  <a:t>  </a:t>
                </a:r>
                <a:r>
                  <a:rPr lang="en-US" b="1" dirty="0">
                    <a:solidFill>
                      <a:srgbClr val="7030A0"/>
                    </a:solidFill>
                  </a:rPr>
                  <a:t>H  E  R</a:t>
                </a:r>
                <a:r>
                  <a:rPr lang="en-US" sz="2800" b="1" dirty="0">
                    <a:solidFill>
                      <a:srgbClr val="7030A0"/>
                    </a:solidFill>
                  </a:rPr>
                  <a:t>  </a:t>
                </a:r>
                <a:r>
                  <a:rPr lang="en-US" b="1" dirty="0">
                    <a:solidFill>
                      <a:srgbClr val="FFFF00"/>
                    </a:solidFill>
                  </a:rPr>
                  <a:t>C</a:t>
                </a:r>
                <a:r>
                  <a:rPr lang="en-US" sz="3200" b="1" dirty="0">
                    <a:solidFill>
                      <a:srgbClr val="FFFF00"/>
                    </a:solidFill>
                  </a:rPr>
                  <a:t> </a:t>
                </a:r>
                <a:r>
                  <a:rPr lang="en-US" b="1" dirty="0">
                    <a:solidFill>
                      <a:srgbClr val="FFFF00"/>
                    </a:solidFill>
                  </a:rPr>
                  <a:t>I </a:t>
                </a:r>
                <a:r>
                  <a:rPr lang="en-US" sz="4000" b="1" dirty="0">
                    <a:solidFill>
                      <a:srgbClr val="FFFF00"/>
                    </a:solidFill>
                  </a:rPr>
                  <a:t> </a:t>
                </a:r>
                <a:r>
                  <a:rPr lang="en-US" b="1" dirty="0">
                    <a:solidFill>
                      <a:srgbClr val="FFFF00"/>
                    </a:solidFill>
                  </a:rPr>
                  <a:t>P  H  E  R  </a:t>
                </a:r>
                <a:r>
                  <a:rPr lang="en-US" b="1" dirty="0">
                    <a:solidFill>
                      <a:srgbClr val="7030A0"/>
                    </a:solidFill>
                  </a:rPr>
                  <a:t>C  I</a:t>
                </a:r>
                <a:r>
                  <a:rPr lang="en-US" sz="3600" b="1" dirty="0">
                    <a:solidFill>
                      <a:srgbClr val="7030A0"/>
                    </a:solidFill>
                  </a:rPr>
                  <a:t>  </a:t>
                </a:r>
                <a:r>
                  <a:rPr lang="en-US" b="1" dirty="0">
                    <a:solidFill>
                      <a:srgbClr val="7030A0"/>
                    </a:solidFill>
                  </a:rPr>
                  <a:t>P  H  E  R  </a:t>
                </a:r>
                <a:r>
                  <a:rPr lang="en-US" b="1" dirty="0">
                    <a:solidFill>
                      <a:srgbClr val="FFFF00"/>
                    </a:solidFill>
                  </a:rPr>
                  <a:t>C  I  P  H  E</a:t>
                </a:r>
              </a:p>
              <a:p>
                <a:pPr marL="914400" indent="0">
                  <a:lnSpc>
                    <a:spcPct val="80000"/>
                  </a:lnSpc>
                  <a:spcBef>
                    <a:spcPts val="0"/>
                  </a:spcBef>
                  <a:buNone/>
                </a:pPr>
                <a:r>
                  <a:rPr lang="en-US" b="1" dirty="0">
                    <a:solidFill>
                      <a:srgbClr val="7030A0"/>
                    </a:solidFill>
                  </a:rPr>
                  <a:t>Shift (A=0)       </a:t>
                </a:r>
                <a:r>
                  <a:rPr lang="en-US" b="1" dirty="0">
                    <a:solidFill>
                      <a:srgbClr val="7030A0"/>
                    </a:solidFill>
                    <a:latin typeface="Arial Narrow" panose="020B0606020202030204" pitchFamily="34" charset="0"/>
                  </a:rPr>
                  <a:t>2   8 15  7   4  17  2   8  15   7   4  17   2   8  15   7   4  17  2   8  15   7   4  17  2  8  15   7  4 </a:t>
                </a:r>
              </a:p>
              <a:p>
                <a:pPr marL="914400" indent="0">
                  <a:lnSpc>
                    <a:spcPct val="60000"/>
                  </a:lnSpc>
                  <a:spcBef>
                    <a:spcPts val="0"/>
                  </a:spcBef>
                  <a:buNone/>
                </a:pPr>
                <a:r>
                  <a:rPr lang="en-US" b="1" dirty="0" err="1">
                    <a:solidFill>
                      <a:srgbClr val="FFFF00"/>
                    </a:solidFill>
                  </a:rPr>
                  <a:t>Ciphertext</a:t>
                </a:r>
                <a:r>
                  <a:rPr lang="en-US" b="1" dirty="0"/>
                  <a:t>	     </a:t>
                </a:r>
                <a:r>
                  <a:rPr lang="en-US" b="1" dirty="0">
                    <a:solidFill>
                      <a:srgbClr val="FFFF00"/>
                    </a:solidFill>
                  </a:rPr>
                  <a:t>V</a:t>
                </a:r>
                <a:r>
                  <a:rPr lang="en-US" sz="1600" b="1" dirty="0">
                    <a:solidFill>
                      <a:srgbClr val="FFFF00"/>
                    </a:solidFill>
                  </a:rPr>
                  <a:t>  </a:t>
                </a:r>
                <a:r>
                  <a:rPr lang="en-US" b="1" dirty="0">
                    <a:solidFill>
                      <a:srgbClr val="FFFF00"/>
                    </a:solidFill>
                  </a:rPr>
                  <a:t>P</a:t>
                </a:r>
                <a:r>
                  <a:rPr lang="en-US" sz="500" b="1" dirty="0">
                    <a:solidFill>
                      <a:srgbClr val="FFFF00"/>
                    </a:solidFill>
                  </a:rPr>
                  <a:t>    </a:t>
                </a:r>
                <a:r>
                  <a:rPr lang="en-US" b="1" dirty="0">
                    <a:solidFill>
                      <a:srgbClr val="FFFF00"/>
                    </a:solidFill>
                  </a:rPr>
                  <a:t>X</a:t>
                </a:r>
                <a:r>
                  <a:rPr lang="en-US" sz="1400" b="1" dirty="0">
                    <a:solidFill>
                      <a:srgbClr val="FFFF00"/>
                    </a:solidFill>
                  </a:rPr>
                  <a:t>   </a:t>
                </a:r>
                <a:r>
                  <a:rPr lang="en-US" b="1" dirty="0">
                    <a:solidFill>
                      <a:srgbClr val="FFFF00"/>
                    </a:solidFill>
                  </a:rPr>
                  <a:t>Z</a:t>
                </a:r>
                <a:r>
                  <a:rPr lang="en-US" sz="800" b="1" dirty="0">
                    <a:solidFill>
                      <a:srgbClr val="FFFF00"/>
                    </a:solidFill>
                  </a:rPr>
                  <a:t>      </a:t>
                </a:r>
                <a:r>
                  <a:rPr lang="en-US" b="1" dirty="0">
                    <a:solidFill>
                      <a:srgbClr val="FFFF00"/>
                    </a:solidFill>
                  </a:rPr>
                  <a:t>T</a:t>
                </a:r>
                <a:r>
                  <a:rPr lang="en-US" sz="3200" b="1" dirty="0">
                    <a:solidFill>
                      <a:srgbClr val="FFFF00"/>
                    </a:solidFill>
                  </a:rPr>
                  <a:t>  </a:t>
                </a:r>
                <a:r>
                  <a:rPr lang="en-US" b="1" dirty="0">
                    <a:solidFill>
                      <a:srgbClr val="FFFF00"/>
                    </a:solidFill>
                  </a:rPr>
                  <a:t>I</a:t>
                </a:r>
                <a:r>
                  <a:rPr lang="en-US" sz="4000" b="1" dirty="0">
                    <a:solidFill>
                      <a:srgbClr val="FFFF00"/>
                    </a:solidFill>
                  </a:rPr>
                  <a:t> </a:t>
                </a:r>
                <a:r>
                  <a:rPr lang="en-US" b="1" dirty="0">
                    <a:solidFill>
                      <a:srgbClr val="FFFF00"/>
                    </a:solidFill>
                  </a:rPr>
                  <a:t>Q K</a:t>
                </a:r>
                <a:r>
                  <a:rPr lang="en-US" sz="2800" b="1" dirty="0">
                    <a:solidFill>
                      <a:srgbClr val="FFFF00"/>
                    </a:solidFill>
                  </a:rPr>
                  <a:t>  </a:t>
                </a:r>
                <a:r>
                  <a:rPr lang="en-US" b="1" dirty="0">
                    <a:solidFill>
                      <a:srgbClr val="FFFF00"/>
                    </a:solidFill>
                  </a:rPr>
                  <a:t>T   Z  W T   C  V  P  S  W F  D</a:t>
                </a:r>
                <a:r>
                  <a:rPr lang="en-US" sz="1000" b="1" dirty="0">
                    <a:solidFill>
                      <a:srgbClr val="FFFF00"/>
                    </a:solidFill>
                  </a:rPr>
                  <a:t>  </a:t>
                </a:r>
                <a:r>
                  <a:rPr lang="en-US" b="1" dirty="0">
                    <a:solidFill>
                      <a:srgbClr val="FFFF00"/>
                    </a:solidFill>
                  </a:rPr>
                  <a:t>M</a:t>
                </a:r>
                <a:r>
                  <a:rPr lang="en-US" sz="800" b="1" dirty="0">
                    <a:solidFill>
                      <a:srgbClr val="FFFF00"/>
                    </a:solidFill>
                  </a:rPr>
                  <a:t>    </a:t>
                </a:r>
                <a:r>
                  <a:rPr lang="en-US" b="1" dirty="0">
                    <a:solidFill>
                      <a:srgbClr val="FFFF00"/>
                    </a:solidFill>
                  </a:rPr>
                  <a:t>T</a:t>
                </a:r>
                <a:r>
                  <a:rPr lang="en-US" sz="2800" b="1" dirty="0">
                    <a:solidFill>
                      <a:srgbClr val="FFFF00"/>
                    </a:solidFill>
                  </a:rPr>
                  <a:t>  </a:t>
                </a:r>
                <a:r>
                  <a:rPr lang="en-US" b="1" dirty="0">
                    <a:solidFill>
                      <a:srgbClr val="FFFF00"/>
                    </a:solidFill>
                  </a:rPr>
                  <a:t>E</a:t>
                </a:r>
                <a:r>
                  <a:rPr lang="en-US" sz="3200" b="1" dirty="0">
                    <a:solidFill>
                      <a:srgbClr val="FFFF00"/>
                    </a:solidFill>
                  </a:rPr>
                  <a:t>  </a:t>
                </a:r>
                <a:r>
                  <a:rPr lang="en-US" b="1" dirty="0">
                    <a:solidFill>
                      <a:srgbClr val="FFFF00"/>
                    </a:solidFill>
                  </a:rPr>
                  <a:t>T</a:t>
                </a:r>
                <a:r>
                  <a:rPr lang="en-US" sz="4000" b="1" dirty="0">
                    <a:solidFill>
                      <a:srgbClr val="FFFF00"/>
                    </a:solidFill>
                  </a:rPr>
                  <a:t> </a:t>
                </a:r>
                <a:r>
                  <a:rPr lang="en-US" b="1" dirty="0">
                    <a:solidFill>
                      <a:srgbClr val="FFFF00"/>
                    </a:solidFill>
                  </a:rPr>
                  <a:t>I  G</a:t>
                </a:r>
                <a:r>
                  <a:rPr lang="en-US" sz="1000" b="1" dirty="0">
                    <a:solidFill>
                      <a:srgbClr val="FFFF00"/>
                    </a:solidFill>
                  </a:rPr>
                  <a:t>  </a:t>
                </a:r>
                <a:r>
                  <a:rPr lang="en-US" b="1" dirty="0">
                    <a:solidFill>
                      <a:srgbClr val="FFFF00"/>
                    </a:solidFill>
                  </a:rPr>
                  <a:t>A</a:t>
                </a:r>
                <a:r>
                  <a:rPr lang="en-US" sz="1000" b="1" dirty="0">
                    <a:solidFill>
                      <a:srgbClr val="FFFF00"/>
                    </a:solidFill>
                  </a:rPr>
                  <a:t>   </a:t>
                </a:r>
                <a:r>
                  <a:rPr lang="en-US" b="1" dirty="0">
                    <a:solidFill>
                      <a:srgbClr val="FFFF00"/>
                    </a:solidFill>
                  </a:rPr>
                  <a:t>H   L 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1756" y="975462"/>
                <a:ext cx="12181419" cy="3615267"/>
              </a:xfrm>
              <a:blipFill>
                <a:blip r:embed="rId2"/>
                <a:stretch>
                  <a:fillRect l="-2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961C1E1-9C8E-4FEB-9FED-738E096A075F}"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400"/>
              <a:t>CIS4360 Computer Security Fundamentals</a:t>
            </a:r>
            <a:endParaRPr lang="en-US" sz="14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322736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412" y="4751615"/>
            <a:ext cx="8534400" cy="1541979"/>
          </a:xfrm>
        </p:spPr>
        <p:txBody>
          <a:bodyPr/>
          <a:lstStyle/>
          <a:p>
            <a:r>
              <a:rPr lang="en-US" dirty="0">
                <a:solidFill>
                  <a:srgbClr val="FFFF00"/>
                </a:solidFill>
              </a:rPr>
              <a:t>Transposition Ciphers</a:t>
            </a:r>
          </a:p>
        </p:txBody>
      </p:sp>
      <p:sp>
        <p:nvSpPr>
          <p:cNvPr id="3" name="Content Placeholder 2"/>
          <p:cNvSpPr>
            <a:spLocks noGrp="1"/>
          </p:cNvSpPr>
          <p:nvPr>
            <p:ph idx="1"/>
          </p:nvPr>
        </p:nvSpPr>
        <p:spPr>
          <a:xfrm>
            <a:off x="573779" y="252549"/>
            <a:ext cx="6529385" cy="4499066"/>
          </a:xfrm>
        </p:spPr>
        <p:txBody>
          <a:bodyPr>
            <a:normAutofit/>
          </a:bodyPr>
          <a:lstStyle/>
          <a:p>
            <a:pPr marL="0" lvl="0" indent="0">
              <a:buNone/>
            </a:pPr>
            <a:r>
              <a:rPr lang="en-US" sz="2400" b="1" dirty="0">
                <a:solidFill>
                  <a:srgbClr val="FFFF00"/>
                </a:solidFill>
                <a:cs typeface="Times New Roman" panose="02020603050405020304" pitchFamily="18" charset="0"/>
              </a:rPr>
              <a:t>Transposition</a:t>
            </a:r>
            <a:r>
              <a:rPr lang="en-US" sz="2400" b="1" dirty="0">
                <a:cs typeface="Times New Roman" panose="02020603050405020304" pitchFamily="18" charset="0"/>
              </a:rPr>
              <a:t> or </a:t>
            </a:r>
            <a:r>
              <a:rPr lang="en-US" sz="2400" b="1" dirty="0">
                <a:solidFill>
                  <a:srgbClr val="FFFF00"/>
                </a:solidFill>
                <a:cs typeface="Times New Roman" panose="02020603050405020304" pitchFamily="18" charset="0"/>
              </a:rPr>
              <a:t>permutation</a:t>
            </a:r>
            <a:r>
              <a:rPr lang="en-US" sz="2400" b="1" dirty="0">
                <a:cs typeface="Times New Roman" panose="02020603050405020304" pitchFamily="18" charset="0"/>
              </a:rPr>
              <a:t> ciphers hide the message contents by rearranging the order of the letters </a:t>
            </a:r>
          </a:p>
          <a:p>
            <a:pPr marL="0" indent="0">
              <a:spcBef>
                <a:spcPts val="1200"/>
              </a:spcBef>
              <a:buNone/>
            </a:pPr>
            <a:r>
              <a:rPr lang="en-US" sz="2400" b="1" dirty="0" err="1"/>
              <a:t>Scytale</a:t>
            </a:r>
            <a:r>
              <a:rPr lang="en-US" sz="2400" b="1" dirty="0"/>
              <a:t> cipher</a:t>
            </a:r>
            <a:endParaRPr lang="en-US" sz="2400" dirty="0"/>
          </a:p>
          <a:p>
            <a:pPr lvl="0">
              <a:spcBef>
                <a:spcPts val="0"/>
              </a:spcBef>
              <a:buClrTx/>
              <a:buFont typeface="Wingdings" panose="05000000000000000000" pitchFamily="2" charset="2"/>
              <a:buChar char="Ø"/>
            </a:pPr>
            <a:r>
              <a:rPr lang="en-US" sz="1900" b="1" dirty="0">
                <a:cs typeface="Times New Roman" panose="02020603050405020304" pitchFamily="18" charset="0"/>
              </a:rPr>
              <a:t>an early Greek transposition cipher </a:t>
            </a:r>
          </a:p>
          <a:p>
            <a:pPr lvl="0">
              <a:spcBef>
                <a:spcPts val="0"/>
              </a:spcBef>
              <a:buClrTx/>
              <a:buFont typeface="Wingdings" panose="05000000000000000000" pitchFamily="2" charset="2"/>
              <a:buChar char="Ø"/>
            </a:pPr>
            <a:r>
              <a:rPr lang="en-US" sz="1900" b="1" dirty="0">
                <a:cs typeface="Times New Roman" panose="02020603050405020304" pitchFamily="18" charset="0"/>
              </a:rPr>
              <a:t>a strip of paper was wound round a staff </a:t>
            </a:r>
          </a:p>
          <a:p>
            <a:pPr lvl="0">
              <a:spcBef>
                <a:spcPts val="0"/>
              </a:spcBef>
              <a:buClrTx/>
              <a:buFont typeface="Wingdings" panose="05000000000000000000" pitchFamily="2" charset="2"/>
              <a:buChar char="Ø"/>
            </a:pPr>
            <a:r>
              <a:rPr lang="en-US" sz="1900" b="1" dirty="0">
                <a:cs typeface="Times New Roman" panose="02020603050405020304" pitchFamily="18" charset="0"/>
              </a:rPr>
              <a:t>message written along staff in rows, then paper </a:t>
            </a:r>
          </a:p>
          <a:p>
            <a:pPr marL="0" lvl="0" indent="0">
              <a:spcBef>
                <a:spcPts val="0"/>
              </a:spcBef>
              <a:buClrTx/>
              <a:buNone/>
            </a:pPr>
            <a:r>
              <a:rPr lang="en-US" sz="1900" b="1" dirty="0">
                <a:cs typeface="Times New Roman" panose="02020603050405020304" pitchFamily="18" charset="0"/>
              </a:rPr>
              <a:t>    removed leaving a strip of seemingly random letter</a:t>
            </a:r>
            <a:r>
              <a:rPr lang="en-US" sz="1900" dirty="0">
                <a:cs typeface="Times New Roman" panose="02020603050405020304" pitchFamily="18" charset="0"/>
              </a:rPr>
              <a:t>s </a:t>
            </a:r>
          </a:p>
          <a:p>
            <a:pPr>
              <a:spcBef>
                <a:spcPts val="0"/>
              </a:spcBef>
              <a:buClrTx/>
              <a:buFont typeface="Wingdings" panose="05000000000000000000" pitchFamily="2" charset="2"/>
              <a:buChar char="Ø"/>
            </a:pPr>
            <a:r>
              <a:rPr lang="en-US" sz="1900" b="1" dirty="0">
                <a:cs typeface="Times New Roman" panose="02020603050405020304" pitchFamily="18" charset="0"/>
              </a:rPr>
              <a:t>not very secure as key was width of paper &amp; staff </a:t>
            </a: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1D99387-BF74-4BC1-8495-AB3C804B274C}"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9" name="Picture 8"/>
          <p:cNvPicPr>
            <a:picLocks noChangeAspect="1"/>
          </p:cNvPicPr>
          <p:nvPr/>
        </p:nvPicPr>
        <p:blipFill>
          <a:blip r:embed="rId2"/>
          <a:stretch>
            <a:fillRect/>
          </a:stretch>
        </p:blipFill>
        <p:spPr>
          <a:xfrm>
            <a:off x="8742711" y="3718202"/>
            <a:ext cx="1809750" cy="2381250"/>
          </a:xfrm>
          <a:prstGeom prst="rect">
            <a:avLst/>
          </a:prstGeom>
        </p:spPr>
      </p:pic>
      <p:pic>
        <p:nvPicPr>
          <p:cNvPr id="10" name="Picture 9"/>
          <p:cNvPicPr>
            <a:picLocks noChangeAspect="1"/>
          </p:cNvPicPr>
          <p:nvPr/>
        </p:nvPicPr>
        <p:blipFill>
          <a:blip r:embed="rId3"/>
          <a:stretch>
            <a:fillRect/>
          </a:stretch>
        </p:blipFill>
        <p:spPr>
          <a:xfrm>
            <a:off x="7391148" y="2128647"/>
            <a:ext cx="4378285" cy="1249909"/>
          </a:xfrm>
          <a:prstGeom prst="rect">
            <a:avLst/>
          </a:prstGeom>
        </p:spPr>
      </p:pic>
    </p:spTree>
    <p:extLst>
      <p:ext uri="{BB962C8B-B14F-4D97-AF65-F5344CB8AC3E}">
        <p14:creationId xmlns:p14="http://schemas.microsoft.com/office/powerpoint/2010/main" val="2710252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901684"/>
            <a:ext cx="8534400" cy="1556281"/>
          </a:xfrm>
        </p:spPr>
        <p:txBody>
          <a:bodyPr/>
          <a:lstStyle/>
          <a:p>
            <a:r>
              <a:rPr lang="en-US" dirty="0">
                <a:solidFill>
                  <a:srgbClr val="FFFF00"/>
                </a:solidFill>
              </a:rPr>
              <a:t>Transposition ciphers</a:t>
            </a:r>
          </a:p>
        </p:txBody>
      </p:sp>
      <p:sp>
        <p:nvSpPr>
          <p:cNvPr id="3" name="Content Placeholder 2"/>
          <p:cNvSpPr>
            <a:spLocks noGrp="1"/>
          </p:cNvSpPr>
          <p:nvPr>
            <p:ph idx="1"/>
          </p:nvPr>
        </p:nvSpPr>
        <p:spPr>
          <a:xfrm>
            <a:off x="147667" y="435177"/>
            <a:ext cx="12044333" cy="1987754"/>
          </a:xfrm>
        </p:spPr>
        <p:txBody>
          <a:bodyPr/>
          <a:lstStyle/>
          <a:p>
            <a:pPr lvl="0">
              <a:buClrTx/>
              <a:buFont typeface="Wingdings" panose="05000000000000000000" pitchFamily="2" charset="2"/>
              <a:buChar char="Ø"/>
            </a:pPr>
            <a:r>
              <a:rPr lang="en-US" b="1" dirty="0">
                <a:solidFill>
                  <a:srgbClr val="002060"/>
                </a:solidFill>
                <a:cs typeface="Times New Roman" panose="02020603050405020304" pitchFamily="18" charset="0"/>
              </a:rPr>
              <a:t>Write message in a number of columns and use some rule to read off from these columns </a:t>
            </a:r>
          </a:p>
          <a:p>
            <a:pPr lvl="0">
              <a:lnSpc>
                <a:spcPct val="130000"/>
              </a:lnSpc>
              <a:buClrTx/>
              <a:buFont typeface="Wingdings" panose="05000000000000000000" pitchFamily="2" charset="2"/>
              <a:buChar char="Ø"/>
            </a:pPr>
            <a:r>
              <a:rPr lang="en-US" b="1" dirty="0">
                <a:solidFill>
                  <a:srgbClr val="002060"/>
                </a:solidFill>
                <a:cs typeface="Times New Roman" panose="02020603050405020304" pitchFamily="18" charset="0"/>
              </a:rPr>
              <a:t>Key could be a series of numbers being the order to: read off the cipher, or write in the plaintext </a:t>
            </a:r>
          </a:p>
          <a:p>
            <a:r>
              <a:rPr lang="en-US" dirty="0"/>
              <a:t>   </a:t>
            </a:r>
          </a:p>
        </p:txBody>
      </p:sp>
      <p:sp>
        <p:nvSpPr>
          <p:cNvPr id="4" name="Date Placeholder 3"/>
          <p:cNvSpPr>
            <a:spLocks noGrp="1"/>
          </p:cNvSpPr>
          <p:nvPr>
            <p:ph type="dt" sz="half" idx="10"/>
          </p:nvPr>
        </p:nvSpPr>
        <p:spPr/>
        <p:txBody>
          <a:bodyPr/>
          <a:lstStyle/>
          <a:p>
            <a:fld id="{FBB3B402-FB7B-4231-83A7-66814C568D55}"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Rectangle 6"/>
          <p:cNvSpPr/>
          <p:nvPr/>
        </p:nvSpPr>
        <p:spPr>
          <a:xfrm>
            <a:off x="3005136" y="2001332"/>
            <a:ext cx="8053388" cy="3132909"/>
          </a:xfrm>
          <a:prstGeom prst="rect">
            <a:avLst/>
          </a:prstGeom>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Plain:	</a:t>
            </a:r>
            <a:r>
              <a:rPr lang="en-US" b="1" dirty="0">
                <a:solidFill>
                  <a:srgbClr val="FFFF00"/>
                </a:solidFill>
                <a:latin typeface="Courier New" panose="02070309020205020404" pitchFamily="49" charset="0"/>
                <a:ea typeface="Times New Roman" panose="02020603050405020304" pitchFamily="18" charset="0"/>
                <a:cs typeface="Times New Roman" panose="02020603050405020304" pitchFamily="18" charset="0"/>
              </a:rPr>
              <a:t>THESIMPLESTPOSSIBLETRANSPOSITIONSXX</a:t>
            </a:r>
            <a:endParaRPr lang="en-US" sz="24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Key:          </a:t>
            </a:r>
            <a:r>
              <a:rPr lang="en-US" b="1" dirty="0">
                <a:solidFill>
                  <a:srgbClr val="66FF33"/>
                </a:solidFill>
                <a:latin typeface="Courier New" panose="02070309020205020404" pitchFamily="49" charset="0"/>
                <a:ea typeface="Times New Roman" panose="02020603050405020304" pitchFamily="18" charset="0"/>
                <a:cs typeface="Times New Roman" panose="02020603050405020304" pitchFamily="18" charset="0"/>
              </a:rPr>
              <a:t>2</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5 4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1</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7030A0"/>
                </a:solidFill>
                <a:latin typeface="Courier New" panose="02070309020205020404" pitchFamily="49" charset="0"/>
                <a:ea typeface="Times New Roman" panose="02020603050405020304" pitchFamily="18" charset="0"/>
                <a:cs typeface="Times New Roman" panose="02020603050405020304" pitchFamily="18" charset="0"/>
              </a:rPr>
              <a:t>3</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66FF33"/>
                </a:solidFill>
                <a:latin typeface="Courier New" panose="02070309020205020404" pitchFamily="49" charset="0"/>
                <a:ea typeface="Times New Roman" panose="02020603050405020304" pitchFamily="18" charset="0"/>
                <a:cs typeface="Times New Roman" panose="02020603050405020304" pitchFamily="18" charset="0"/>
              </a:rPr>
              <a:t>T </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H E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S</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7030A0"/>
                </a:solidFill>
                <a:latin typeface="Courier New" panose="02070309020205020404" pitchFamily="49" charset="0"/>
                <a:ea typeface="Times New Roman" panose="02020603050405020304" pitchFamily="18" charset="0"/>
                <a:cs typeface="Times New Roman" panose="02020603050405020304" pitchFamily="18" charset="0"/>
              </a:rPr>
              <a:t>I</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66FF33"/>
                </a:solidFill>
                <a:latin typeface="Courier New" panose="02070309020205020404" pitchFamily="49" charset="0"/>
                <a:ea typeface="Times New Roman" panose="02020603050405020304" pitchFamily="18" charset="0"/>
                <a:cs typeface="Times New Roman" panose="02020603050405020304" pitchFamily="18" charset="0"/>
              </a:rPr>
              <a:t>M</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P L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E</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7030A0"/>
                </a:solidFill>
                <a:latin typeface="Courier New" panose="02070309020205020404" pitchFamily="49" charset="0"/>
                <a:ea typeface="Times New Roman" panose="02020603050405020304" pitchFamily="18" charset="0"/>
                <a:cs typeface="Times New Roman" panose="02020603050405020304" pitchFamily="18" charset="0"/>
              </a:rPr>
              <a:t>S</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66FF33"/>
                </a:solidFill>
                <a:latin typeface="Courier New" panose="02070309020205020404" pitchFamily="49" charset="0"/>
                <a:ea typeface="Times New Roman" panose="02020603050405020304" pitchFamily="18" charset="0"/>
                <a:cs typeface="Times New Roman" panose="02020603050405020304" pitchFamily="18" charset="0"/>
              </a:rPr>
              <a:t>T</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P O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S</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err="1">
                <a:solidFill>
                  <a:srgbClr val="7030A0"/>
                </a:solidFill>
                <a:latin typeface="Courier New" panose="02070309020205020404" pitchFamily="49" charset="0"/>
                <a:ea typeface="Times New Roman" panose="02020603050405020304" pitchFamily="18" charset="0"/>
                <a:cs typeface="Times New Roman" panose="02020603050405020304" pitchFamily="18" charset="0"/>
              </a:rPr>
              <a:t>S</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66FF33"/>
                </a:solidFill>
                <a:latin typeface="Courier New" panose="02070309020205020404" pitchFamily="49" charset="0"/>
                <a:ea typeface="Times New Roman" panose="02020603050405020304" pitchFamily="18" charset="0"/>
                <a:cs typeface="Times New Roman" panose="02020603050405020304" pitchFamily="18" charset="0"/>
              </a:rPr>
              <a:t>I</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B L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E</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7030A0"/>
                </a:solidFill>
                <a:latin typeface="Courier New" panose="02070309020205020404" pitchFamily="49" charset="0"/>
                <a:ea typeface="Times New Roman" panose="02020603050405020304" pitchFamily="18" charset="0"/>
                <a:cs typeface="Times New Roman" panose="02020603050405020304" pitchFamily="18" charset="0"/>
              </a:rPr>
              <a:t>T</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66FF33"/>
                </a:solidFill>
                <a:latin typeface="Courier New" panose="02070309020205020404" pitchFamily="49" charset="0"/>
                <a:ea typeface="Times New Roman" panose="02020603050405020304" pitchFamily="18" charset="0"/>
                <a:cs typeface="Times New Roman" panose="02020603050405020304" pitchFamily="18" charset="0"/>
              </a:rPr>
              <a:t>R</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 N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S</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7030A0"/>
                </a:solidFill>
                <a:latin typeface="Courier New" panose="02070309020205020404" pitchFamily="49" charset="0"/>
                <a:ea typeface="Times New Roman" panose="02020603050405020304" pitchFamily="18" charset="0"/>
                <a:cs typeface="Times New Roman" panose="02020603050405020304" pitchFamily="18" charset="0"/>
              </a:rPr>
              <a:t>P</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66FF33"/>
                </a:solidFill>
                <a:latin typeface="Courier New" panose="02070309020205020404" pitchFamily="49" charset="0"/>
                <a:ea typeface="Times New Roman" panose="02020603050405020304" pitchFamily="18" charset="0"/>
                <a:cs typeface="Times New Roman" panose="02020603050405020304" pitchFamily="18" charset="0"/>
              </a:rPr>
              <a:t>O</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S I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T</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7030A0"/>
                </a:solidFill>
                <a:latin typeface="Courier New" panose="02070309020205020404" pitchFamily="49" charset="0"/>
                <a:ea typeface="Times New Roman" panose="02020603050405020304" pitchFamily="18" charset="0"/>
                <a:cs typeface="Times New Roman" panose="02020603050405020304" pitchFamily="18" charset="0"/>
              </a:rPr>
              <a:t>I</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66FF33"/>
                </a:solidFill>
                <a:latin typeface="Courier New" panose="02070309020205020404" pitchFamily="49" charset="0"/>
                <a:ea typeface="Times New Roman" panose="02020603050405020304" pitchFamily="18" charset="0"/>
                <a:cs typeface="Times New Roman" panose="02020603050405020304" pitchFamily="18" charset="0"/>
              </a:rPr>
              <a:t>O</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N S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X</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err="1">
                <a:solidFill>
                  <a:srgbClr val="7030A0"/>
                </a:solidFill>
                <a:latin typeface="Courier New" panose="02070309020205020404" pitchFamily="49" charset="0"/>
                <a:ea typeface="Times New Roman" panose="02020603050405020304" pitchFamily="18" charset="0"/>
                <a:cs typeface="Times New Roman" panose="02020603050405020304" pitchFamily="18" charset="0"/>
              </a:rPr>
              <a:t>X</a:t>
            </a:r>
            <a:r>
              <a:rPr lang="en-US"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		</a:t>
            </a:r>
          </a:p>
          <a:p>
            <a:pPr>
              <a:lnSpc>
                <a:spcPct val="107000"/>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Cipher: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SESESTX </a:t>
            </a:r>
            <a:r>
              <a:rPr lang="en-US" b="1" dirty="0">
                <a:solidFill>
                  <a:srgbClr val="66FF33"/>
                </a:solidFill>
                <a:latin typeface="Courier New" panose="02070309020205020404" pitchFamily="49" charset="0"/>
                <a:ea typeface="Times New Roman" panose="02020603050405020304" pitchFamily="18" charset="0"/>
                <a:cs typeface="Times New Roman" panose="02020603050405020304" pitchFamily="18" charset="0"/>
              </a:rPr>
              <a:t>TMTIROO </a:t>
            </a:r>
            <a:r>
              <a:rPr lang="en-US" b="1" dirty="0">
                <a:solidFill>
                  <a:srgbClr val="7030A0"/>
                </a:solidFill>
                <a:latin typeface="Courier New" panose="02070309020205020404" pitchFamily="49" charset="0"/>
                <a:ea typeface="Times New Roman" panose="02020603050405020304" pitchFamily="18" charset="0"/>
                <a:cs typeface="Times New Roman" panose="02020603050405020304" pitchFamily="18" charset="0"/>
              </a:rPr>
              <a:t>ISSTPIX </a:t>
            </a:r>
            <a:r>
              <a:rPr lang="en-US"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ELOLNIS HPPBASN</a:t>
            </a:r>
            <a:endParaRPr lang="en-US"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37210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487332"/>
            <a:ext cx="12517438" cy="1507067"/>
          </a:xfrm>
        </p:spPr>
        <p:txBody>
          <a:bodyPr>
            <a:normAutofit/>
          </a:bodyPr>
          <a:lstStyle/>
          <a:p>
            <a:r>
              <a:rPr lang="en-US" dirty="0"/>
              <a:t>Cryptanalysis of Row Transposition ciphers</a:t>
            </a:r>
          </a:p>
        </p:txBody>
      </p:sp>
      <p:sp>
        <p:nvSpPr>
          <p:cNvPr id="3" name="Content Placeholder 2"/>
          <p:cNvSpPr>
            <a:spLocks noGrp="1"/>
          </p:cNvSpPr>
          <p:nvPr>
            <p:ph idx="1"/>
          </p:nvPr>
        </p:nvSpPr>
        <p:spPr>
          <a:xfrm>
            <a:off x="884243" y="914401"/>
            <a:ext cx="11088689" cy="3581400"/>
          </a:xfrm>
        </p:spPr>
        <p:txBody>
          <a:bodyPr/>
          <a:lstStyle/>
          <a:p>
            <a:pPr lvl="0">
              <a:buClrTx/>
              <a:buSzPct val="85000"/>
              <a:buFont typeface="Wingdings" panose="05000000000000000000" pitchFamily="2" charset="2"/>
              <a:buChar char="Ø"/>
            </a:pPr>
            <a:r>
              <a:rPr lang="en-US" b="1" dirty="0">
                <a:solidFill>
                  <a:srgbClr val="002060"/>
                </a:solidFill>
                <a:cs typeface="Times New Roman" panose="02020603050405020304" pitchFamily="18" charset="0"/>
              </a:rPr>
              <a:t>a frequency count will show a normal language profile </a:t>
            </a:r>
          </a:p>
          <a:p>
            <a:pPr lvl="0">
              <a:buClrTx/>
              <a:buSzPct val="85000"/>
              <a:buFont typeface="Wingdings" panose="05000000000000000000" pitchFamily="2" charset="2"/>
              <a:buChar char="Ø"/>
            </a:pPr>
            <a:r>
              <a:rPr lang="en-US" b="1" dirty="0">
                <a:solidFill>
                  <a:srgbClr val="002060"/>
                </a:solidFill>
                <a:cs typeface="Times New Roman" panose="02020603050405020304" pitchFamily="18" charset="0"/>
              </a:rPr>
              <a:t>hence we know how letters rearranged </a:t>
            </a:r>
          </a:p>
          <a:p>
            <a:pPr lvl="0">
              <a:buClrTx/>
              <a:buSzPct val="85000"/>
              <a:buFont typeface="Wingdings" panose="05000000000000000000" pitchFamily="2" charset="2"/>
              <a:buChar char="Ø"/>
            </a:pPr>
            <a:r>
              <a:rPr lang="en-US" b="1" dirty="0">
                <a:solidFill>
                  <a:srgbClr val="002060"/>
                </a:solidFill>
                <a:cs typeface="Times New Roman" panose="02020603050405020304" pitchFamily="18" charset="0"/>
              </a:rPr>
              <a:t>basic idea is to guess period, then look at all possible permutations in period, and search for common patterns</a:t>
            </a:r>
          </a:p>
          <a:p>
            <a:pPr lvl="0">
              <a:buClrTx/>
              <a:buSzPct val="85000"/>
              <a:buFont typeface="Wingdings" panose="05000000000000000000" pitchFamily="2" charset="2"/>
              <a:buChar char="Ø"/>
            </a:pPr>
            <a:r>
              <a:rPr lang="en-US" b="1" dirty="0">
                <a:solidFill>
                  <a:srgbClr val="002060"/>
                </a:solidFill>
                <a:cs typeface="Times New Roman" panose="02020603050405020304" pitchFamily="18" charset="0"/>
              </a:rPr>
              <a:t>use lists of common pairs &amp; triples &amp; other features </a:t>
            </a:r>
          </a:p>
          <a:p>
            <a:endParaRPr lang="en-US" dirty="0"/>
          </a:p>
        </p:txBody>
      </p:sp>
      <p:sp>
        <p:nvSpPr>
          <p:cNvPr id="4" name="Date Placeholder 3"/>
          <p:cNvSpPr>
            <a:spLocks noGrp="1"/>
          </p:cNvSpPr>
          <p:nvPr>
            <p:ph type="dt" sz="half" idx="10"/>
          </p:nvPr>
        </p:nvSpPr>
        <p:spPr/>
        <p:txBody>
          <a:bodyPr/>
          <a:lstStyle/>
          <a:p>
            <a:fld id="{3D93F229-B808-4552-86C5-2557E314982A}"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4200938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959924"/>
            <a:ext cx="8534400" cy="1507067"/>
          </a:xfrm>
        </p:spPr>
        <p:txBody>
          <a:bodyPr>
            <a:normAutofit/>
          </a:bodyPr>
          <a:lstStyle/>
          <a:p>
            <a:r>
              <a:rPr lang="en-US" sz="4000" dirty="0"/>
              <a:t>Product ciphers</a:t>
            </a:r>
          </a:p>
        </p:txBody>
      </p:sp>
      <p:sp>
        <p:nvSpPr>
          <p:cNvPr id="3" name="Content Placeholder 2"/>
          <p:cNvSpPr>
            <a:spLocks noGrp="1"/>
          </p:cNvSpPr>
          <p:nvPr>
            <p:ph idx="1"/>
          </p:nvPr>
        </p:nvSpPr>
        <p:spPr>
          <a:xfrm>
            <a:off x="798511" y="182441"/>
            <a:ext cx="10754581" cy="5100638"/>
          </a:xfrm>
        </p:spPr>
        <p:txBody>
          <a:bodyPr>
            <a:normAutofit fontScale="92500"/>
          </a:bodyPr>
          <a:lstStyle/>
          <a:p>
            <a:pPr lvl="0">
              <a:buClrTx/>
              <a:buFont typeface="Wingdings" panose="05000000000000000000" pitchFamily="2" charset="2"/>
              <a:buChar char="Ø"/>
            </a:pPr>
            <a:r>
              <a:rPr lang="en-US" sz="2300" b="1" dirty="0">
                <a:solidFill>
                  <a:schemeClr val="bg1"/>
                </a:solidFill>
                <a:latin typeface="Times New Roman" panose="02020603050405020304" pitchFamily="18" charset="0"/>
                <a:cs typeface="Times New Roman" panose="02020603050405020304" pitchFamily="18" charset="0"/>
              </a:rPr>
              <a:t>In general ciphers based on just </a:t>
            </a:r>
            <a:r>
              <a:rPr lang="en-US" sz="2300" b="1" dirty="0">
                <a:solidFill>
                  <a:srgbClr val="FFFF00"/>
                </a:solidFill>
                <a:latin typeface="Times New Roman" panose="02020603050405020304" pitchFamily="18" charset="0"/>
                <a:cs typeface="Times New Roman" panose="02020603050405020304" pitchFamily="18" charset="0"/>
              </a:rPr>
              <a:t>substitutions </a:t>
            </a:r>
            <a:r>
              <a:rPr lang="en-US" sz="2300" b="1" dirty="0">
                <a:solidFill>
                  <a:schemeClr val="bg1"/>
                </a:solidFill>
                <a:latin typeface="Times New Roman" panose="02020603050405020304" pitchFamily="18" charset="0"/>
                <a:cs typeface="Times New Roman" panose="02020603050405020304" pitchFamily="18" charset="0"/>
              </a:rPr>
              <a:t>or just </a:t>
            </a:r>
            <a:r>
              <a:rPr lang="en-US" sz="2300" b="1" dirty="0">
                <a:solidFill>
                  <a:srgbClr val="FFFF00"/>
                </a:solidFill>
                <a:latin typeface="Times New Roman" panose="02020603050405020304" pitchFamily="18" charset="0"/>
                <a:cs typeface="Times New Roman" panose="02020603050405020304" pitchFamily="18" charset="0"/>
              </a:rPr>
              <a:t>transpositions</a:t>
            </a:r>
            <a:r>
              <a:rPr lang="en-US" sz="2300" b="1" dirty="0">
                <a:solidFill>
                  <a:schemeClr val="bg1"/>
                </a:solidFill>
                <a:latin typeface="Times New Roman" panose="02020603050405020304" pitchFamily="18" charset="0"/>
                <a:cs typeface="Times New Roman" panose="02020603050405020304" pitchFamily="18" charset="0"/>
              </a:rPr>
              <a:t> are not secure </a:t>
            </a:r>
          </a:p>
          <a:p>
            <a:pPr lvl="0">
              <a:buClrTx/>
              <a:buFont typeface="Wingdings" panose="05000000000000000000" pitchFamily="2" charset="2"/>
              <a:buChar char="Ø"/>
            </a:pPr>
            <a:r>
              <a:rPr lang="en-US" sz="2300" b="1" dirty="0">
                <a:solidFill>
                  <a:schemeClr val="bg1"/>
                </a:solidFill>
                <a:latin typeface="Times New Roman" panose="02020603050405020304" pitchFamily="18" charset="0"/>
                <a:cs typeface="Times New Roman" panose="02020603050405020304" pitchFamily="18" charset="0"/>
              </a:rPr>
              <a:t>What about combining several ciphers? </a:t>
            </a:r>
          </a:p>
          <a:p>
            <a:pPr lvl="1">
              <a:buClrTx/>
              <a:buFont typeface="Wingdings" panose="05000000000000000000" pitchFamily="2" charset="2"/>
              <a:buChar char="Ø"/>
            </a:pPr>
            <a:r>
              <a:rPr lang="en-US" sz="2000" b="1" dirty="0">
                <a:solidFill>
                  <a:schemeClr val="bg1"/>
                </a:solidFill>
                <a:latin typeface="Times New Roman" panose="02020603050405020304" pitchFamily="18" charset="0"/>
                <a:cs typeface="Times New Roman" panose="02020603050405020304" pitchFamily="18" charset="0"/>
              </a:rPr>
              <a:t>two substitutions are really only one more complex substitution </a:t>
            </a:r>
          </a:p>
          <a:p>
            <a:pPr lvl="1">
              <a:buClrTx/>
              <a:buFont typeface="Wingdings" panose="05000000000000000000" pitchFamily="2" charset="2"/>
              <a:buChar char="Ø"/>
            </a:pPr>
            <a:r>
              <a:rPr lang="en-US" sz="2000" b="1" dirty="0">
                <a:solidFill>
                  <a:schemeClr val="bg1"/>
                </a:solidFill>
                <a:latin typeface="Times New Roman" panose="02020603050405020304" pitchFamily="18" charset="0"/>
                <a:cs typeface="Times New Roman" panose="02020603050405020304" pitchFamily="18" charset="0"/>
              </a:rPr>
              <a:t>two transpositions are really only one more complex transposition </a:t>
            </a:r>
          </a:p>
          <a:p>
            <a:pPr lvl="1">
              <a:buClrTx/>
              <a:buFont typeface="Wingdings" panose="05000000000000000000" pitchFamily="2" charset="2"/>
              <a:buChar char="Ø"/>
            </a:pPr>
            <a:r>
              <a:rPr lang="en-US" sz="2000" b="1" dirty="0">
                <a:solidFill>
                  <a:schemeClr val="bg1"/>
                </a:solidFill>
                <a:latin typeface="Times New Roman" panose="02020603050405020304" pitchFamily="18" charset="0"/>
                <a:cs typeface="Times New Roman" panose="02020603050405020304" pitchFamily="18" charset="0"/>
              </a:rPr>
              <a:t>but a substitution followed by a transposition makes a new much harder cipher </a:t>
            </a:r>
          </a:p>
          <a:p>
            <a:pPr lvl="0">
              <a:buClrTx/>
              <a:buFont typeface="Wingdings" panose="05000000000000000000" pitchFamily="2" charset="2"/>
              <a:buChar char="Ø"/>
            </a:pPr>
            <a:r>
              <a:rPr lang="en-US" sz="2400" b="1" dirty="0">
                <a:solidFill>
                  <a:srgbClr val="FF0000"/>
                </a:solidFill>
                <a:latin typeface="Times New Roman" panose="02020603050405020304" pitchFamily="18" charset="0"/>
                <a:cs typeface="Times New Roman" panose="02020603050405020304" pitchFamily="18" charset="0"/>
              </a:rPr>
              <a:t>PRODUCT CIPHERS </a:t>
            </a:r>
            <a:r>
              <a:rPr lang="en-US" sz="2400" b="1" dirty="0">
                <a:solidFill>
                  <a:schemeClr val="bg1"/>
                </a:solidFill>
                <a:latin typeface="Times New Roman" panose="02020603050405020304" pitchFamily="18" charset="0"/>
                <a:cs typeface="Times New Roman" panose="02020603050405020304" pitchFamily="18" charset="0"/>
              </a:rPr>
              <a:t>consist of </a:t>
            </a:r>
            <a:r>
              <a:rPr lang="en-US" sz="2400" b="1" dirty="0">
                <a:solidFill>
                  <a:srgbClr val="FF0000"/>
                </a:solidFill>
                <a:latin typeface="Times New Roman" panose="02020603050405020304" pitchFamily="18" charset="0"/>
                <a:cs typeface="Times New Roman" panose="02020603050405020304" pitchFamily="18" charset="0"/>
              </a:rPr>
              <a:t>chained substitution-transposition combinations </a:t>
            </a:r>
          </a:p>
          <a:p>
            <a:pPr lvl="0">
              <a:buClrTx/>
              <a:buFont typeface="Wingdings" panose="05000000000000000000" pitchFamily="2" charset="2"/>
              <a:buChar char="Ø"/>
            </a:pPr>
            <a:r>
              <a:rPr lang="en-US" sz="2300" b="1" dirty="0">
                <a:solidFill>
                  <a:schemeClr val="bg1"/>
                </a:solidFill>
                <a:latin typeface="Times New Roman" panose="02020603050405020304" pitchFamily="18" charset="0"/>
                <a:cs typeface="Times New Roman" panose="02020603050405020304" pitchFamily="18" charset="0"/>
              </a:rPr>
              <a:t>In general these are far too hard to do by hand</a:t>
            </a:r>
          </a:p>
          <a:p>
            <a:pPr lvl="0">
              <a:buClrTx/>
              <a:buFont typeface="Wingdings" panose="05000000000000000000" pitchFamily="2" charset="2"/>
              <a:buChar char="Ø"/>
            </a:pPr>
            <a:r>
              <a:rPr lang="en-US" sz="2300" b="1" dirty="0">
                <a:solidFill>
                  <a:schemeClr val="bg1"/>
                </a:solidFill>
                <a:latin typeface="Times New Roman" panose="02020603050405020304" pitchFamily="18" charset="0"/>
                <a:cs typeface="Times New Roman" panose="02020603050405020304" pitchFamily="18" charset="0"/>
              </a:rPr>
              <a:t>One famous Product Cipher, the '</a:t>
            </a:r>
            <a:r>
              <a:rPr lang="en-US" sz="2300" b="1" dirty="0">
                <a:solidFill>
                  <a:srgbClr val="FF0000"/>
                </a:solidFill>
                <a:latin typeface="Times New Roman" panose="02020603050405020304" pitchFamily="18" charset="0"/>
                <a:cs typeface="Times New Roman" panose="02020603050405020304" pitchFamily="18" charset="0"/>
              </a:rPr>
              <a:t>ADFGVX</a:t>
            </a:r>
            <a:r>
              <a:rPr lang="en-US" sz="2300" b="1" dirty="0">
                <a:solidFill>
                  <a:schemeClr val="bg1"/>
                </a:solidFill>
                <a:latin typeface="Times New Roman" panose="02020603050405020304" pitchFamily="18" charset="0"/>
                <a:cs typeface="Times New Roman" panose="02020603050405020304" pitchFamily="18" charset="0"/>
              </a:rPr>
              <a:t>' cipher, was used in WW1 </a:t>
            </a:r>
          </a:p>
          <a:p>
            <a:pPr lvl="0">
              <a:buClrTx/>
              <a:buFont typeface="Wingdings" panose="05000000000000000000" pitchFamily="2" charset="2"/>
              <a:buChar char="Ø"/>
            </a:pPr>
            <a:r>
              <a:rPr lang="en-US" sz="2300" b="1" dirty="0">
                <a:solidFill>
                  <a:schemeClr val="bg1"/>
                </a:solidFill>
                <a:latin typeface="Times New Roman" panose="02020603050405020304" pitchFamily="18" charset="0"/>
                <a:cs typeface="Times New Roman" panose="02020603050405020304" pitchFamily="18" charset="0"/>
              </a:rPr>
              <a:t>However this could easily be broken with calculating machines.</a:t>
            </a:r>
          </a:p>
          <a:p>
            <a:pPr lvl="0">
              <a:buClrTx/>
              <a:buFont typeface="Wingdings" panose="05000000000000000000" pitchFamily="2" charset="2"/>
              <a:buChar char="Ø"/>
            </a:pPr>
            <a:r>
              <a:rPr lang="en-US" sz="2300" b="1" dirty="0">
                <a:solidFill>
                  <a:schemeClr val="bg1"/>
                </a:solidFill>
                <a:latin typeface="Times New Roman" panose="02020603050405020304" pitchFamily="18" charset="0"/>
                <a:cs typeface="Times New Roman" panose="02020603050405020304" pitchFamily="18" charset="0"/>
              </a:rPr>
              <a:t>One had to wait for the invention of the Cipher Machine, particularly the rotor machines (</a:t>
            </a:r>
            <a:r>
              <a:rPr lang="en-US" sz="2300" b="1" dirty="0" err="1">
                <a:solidFill>
                  <a:schemeClr val="bg1"/>
                </a:solidFill>
                <a:latin typeface="Times New Roman" panose="02020603050405020304" pitchFamily="18" charset="0"/>
                <a:cs typeface="Times New Roman" panose="02020603050405020304" pitchFamily="18" charset="0"/>
              </a:rPr>
              <a:t>eg</a:t>
            </a:r>
            <a:r>
              <a:rPr lang="en-US" sz="2300" b="1" dirty="0">
                <a:solidFill>
                  <a:schemeClr val="bg1"/>
                </a:solidFill>
                <a:latin typeface="Times New Roman" panose="02020603050405020304" pitchFamily="18" charset="0"/>
                <a:cs typeface="Times New Roman" panose="02020603050405020304" pitchFamily="18" charset="0"/>
              </a:rPr>
              <a:t> the Enigma mentioned earlier) to get codes that needed computers to  be broken</a:t>
            </a:r>
          </a:p>
        </p:txBody>
      </p:sp>
      <p:sp>
        <p:nvSpPr>
          <p:cNvPr id="4" name="Date Placeholder 3"/>
          <p:cNvSpPr>
            <a:spLocks noGrp="1"/>
          </p:cNvSpPr>
          <p:nvPr>
            <p:ph type="dt" sz="half" idx="10"/>
          </p:nvPr>
        </p:nvSpPr>
        <p:spPr/>
        <p:txBody>
          <a:bodyPr/>
          <a:lstStyle/>
          <a:p>
            <a:fld id="{9621D2EA-2C15-4BF1-9E76-2DD75F2FF83B}"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697090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ADFGVX Product Cipher</a:t>
            </a:r>
          </a:p>
        </p:txBody>
      </p:sp>
      <p:sp>
        <p:nvSpPr>
          <p:cNvPr id="3" name="Content Placeholder 2"/>
          <p:cNvSpPr>
            <a:spLocks noGrp="1"/>
          </p:cNvSpPr>
          <p:nvPr>
            <p:ph idx="1"/>
          </p:nvPr>
        </p:nvSpPr>
        <p:spPr>
          <a:xfrm>
            <a:off x="684212" y="685800"/>
            <a:ext cx="11331576" cy="3615267"/>
          </a:xfrm>
        </p:spPr>
        <p:txBody>
          <a:bodyPr>
            <a:normAutofit/>
          </a:bodyPr>
          <a:lstStyle/>
          <a:p>
            <a:pPr lvl="0">
              <a:buClrTx/>
              <a:buFont typeface="Wingdings" panose="05000000000000000000" pitchFamily="2" charset="2"/>
              <a:buChar char="Ø"/>
            </a:pPr>
            <a:r>
              <a:rPr lang="en-US" sz="2200" b="1" dirty="0">
                <a:solidFill>
                  <a:schemeClr val="bg1"/>
                </a:solidFill>
                <a:cs typeface="Times New Roman" panose="02020603050405020304" pitchFamily="18" charset="0"/>
              </a:rPr>
              <a:t>Named so, because only the letters ADFGVX are used </a:t>
            </a:r>
          </a:p>
          <a:p>
            <a:pPr lvl="0">
              <a:buClrTx/>
              <a:buFont typeface="Wingdings" panose="05000000000000000000" pitchFamily="2" charset="2"/>
              <a:buChar char="Ø"/>
            </a:pPr>
            <a:r>
              <a:rPr lang="en-US" sz="2200" b="1" dirty="0">
                <a:solidFill>
                  <a:schemeClr val="bg1"/>
                </a:solidFill>
                <a:cs typeface="Times New Roman" panose="02020603050405020304" pitchFamily="18" charset="0"/>
              </a:rPr>
              <a:t>Chosen since they have very distinct Morse codes </a:t>
            </a:r>
          </a:p>
          <a:p>
            <a:pPr lvl="0">
              <a:buClrTx/>
              <a:buFont typeface="Wingdings" panose="05000000000000000000" pitchFamily="2" charset="2"/>
              <a:buChar char="Ø"/>
            </a:pPr>
            <a:r>
              <a:rPr lang="en-US" sz="2200" b="1" dirty="0">
                <a:solidFill>
                  <a:schemeClr val="bg1"/>
                </a:solidFill>
                <a:cs typeface="Times New Roman" panose="02020603050405020304" pitchFamily="18" charset="0"/>
              </a:rPr>
              <a:t>Uses:</a:t>
            </a:r>
          </a:p>
          <a:p>
            <a:pPr lvl="1">
              <a:buClrTx/>
              <a:buFont typeface="Wingdings" panose="05000000000000000000" pitchFamily="2" charset="2"/>
              <a:buChar char="Ø"/>
            </a:pPr>
            <a:r>
              <a:rPr lang="en-US" sz="2000" dirty="0">
                <a:solidFill>
                  <a:schemeClr val="bg1"/>
                </a:solidFill>
                <a:cs typeface="Times New Roman" panose="02020603050405020304" pitchFamily="18" charset="0"/>
              </a:rPr>
              <a:t>a </a:t>
            </a:r>
            <a:r>
              <a:rPr lang="en-US" sz="2000" b="1" i="1" dirty="0">
                <a:solidFill>
                  <a:schemeClr val="bg1"/>
                </a:solidFill>
                <a:cs typeface="Times New Roman" panose="02020603050405020304" pitchFamily="18" charset="0"/>
              </a:rPr>
              <a:t>fixed substitution table </a:t>
            </a:r>
            <a:r>
              <a:rPr lang="en-US" sz="2000" dirty="0">
                <a:solidFill>
                  <a:schemeClr val="bg1"/>
                </a:solidFill>
                <a:cs typeface="Times New Roman" panose="02020603050405020304" pitchFamily="18" charset="0"/>
              </a:rPr>
              <a:t>to map each plaintext letter to a letter pair, then  </a:t>
            </a:r>
          </a:p>
          <a:p>
            <a:pPr lvl="1">
              <a:buClrTx/>
              <a:buFont typeface="Wingdings" panose="05000000000000000000" pitchFamily="2" charset="2"/>
              <a:buChar char="Ø"/>
            </a:pPr>
            <a:r>
              <a:rPr lang="en-US" sz="2000" dirty="0">
                <a:solidFill>
                  <a:schemeClr val="bg1"/>
                </a:solidFill>
                <a:cs typeface="Times New Roman" panose="02020603050405020304" pitchFamily="18" charset="0"/>
              </a:rPr>
              <a:t>a </a:t>
            </a:r>
            <a:r>
              <a:rPr lang="en-US" sz="2000" b="1" i="1" dirty="0">
                <a:solidFill>
                  <a:schemeClr val="bg1"/>
                </a:solidFill>
                <a:cs typeface="Times New Roman" panose="02020603050405020304" pitchFamily="18" charset="0"/>
              </a:rPr>
              <a:t>keyed block transposition </a:t>
            </a:r>
          </a:p>
        </p:txBody>
      </p:sp>
      <p:sp>
        <p:nvSpPr>
          <p:cNvPr id="4" name="Date Placeholder 3"/>
          <p:cNvSpPr>
            <a:spLocks noGrp="1"/>
          </p:cNvSpPr>
          <p:nvPr>
            <p:ph type="dt" sz="half" idx="10"/>
          </p:nvPr>
        </p:nvSpPr>
        <p:spPr/>
        <p:txBody>
          <a:bodyPr/>
          <a:lstStyle/>
          <a:p>
            <a:fld id="{D3B77285-2D47-4C24-9AF9-2393D770771F}"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4291518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135258"/>
            <a:ext cx="8534400" cy="1091143"/>
          </a:xfrm>
        </p:spPr>
        <p:txBody>
          <a:bodyPr>
            <a:normAutofit/>
          </a:bodyPr>
          <a:lstStyle/>
          <a:p>
            <a:r>
              <a:rPr lang="en-US" sz="4000" dirty="0"/>
              <a:t>Definitions</a:t>
            </a:r>
          </a:p>
        </p:txBody>
      </p:sp>
      <p:sp>
        <p:nvSpPr>
          <p:cNvPr id="3" name="Content Placeholder 2"/>
          <p:cNvSpPr>
            <a:spLocks noGrp="1"/>
          </p:cNvSpPr>
          <p:nvPr>
            <p:ph idx="1"/>
          </p:nvPr>
        </p:nvSpPr>
        <p:spPr>
          <a:xfrm>
            <a:off x="435893" y="601346"/>
            <a:ext cx="11582682" cy="4407211"/>
          </a:xfrm>
        </p:spPr>
        <p:txBody>
          <a:bodyPr>
            <a:normAutofit fontScale="92500" lnSpcReduction="10000"/>
          </a:bodyPr>
          <a:lstStyle/>
          <a:p>
            <a:pPr>
              <a:spcBef>
                <a:spcPts val="600"/>
              </a:spcBef>
              <a:spcAft>
                <a:spcPts val="1200"/>
              </a:spcAft>
              <a:buClrTx/>
              <a:buFont typeface="Wingdings" panose="05000000000000000000" pitchFamily="2" charset="2"/>
              <a:buChar char="Ø"/>
            </a:pPr>
            <a:r>
              <a:rPr lang="en-US" u="sng" dirty="0">
                <a:solidFill>
                  <a:schemeClr val="bg1"/>
                </a:solidFill>
              </a:rPr>
              <a:t>Cryptography:</a:t>
            </a:r>
            <a:r>
              <a:rPr lang="en-US" dirty="0">
                <a:solidFill>
                  <a:schemeClr val="bg1"/>
                </a:solidFill>
              </a:rPr>
              <a:t>  the study of </a:t>
            </a:r>
            <a:r>
              <a:rPr lang="en-US" i="1" dirty="0">
                <a:solidFill>
                  <a:schemeClr val="bg1"/>
                </a:solidFill>
              </a:rPr>
              <a:t>secret </a:t>
            </a:r>
            <a:r>
              <a:rPr lang="en-US" dirty="0">
                <a:solidFill>
                  <a:schemeClr val="bg1"/>
                </a:solidFill>
              </a:rPr>
              <a:t>(</a:t>
            </a:r>
            <a:r>
              <a:rPr lang="en-US" dirty="0">
                <a:solidFill>
                  <a:schemeClr val="bg1"/>
                </a:solidFill>
                <a:latin typeface="Arial Black" pitchFamily="34" charset="0"/>
                <a:sym typeface="Symbol" panose="05050102010706020507" pitchFamily="18" charset="2"/>
              </a:rPr>
              <a:t></a:t>
            </a:r>
            <a:r>
              <a:rPr lang="en-US" dirty="0">
                <a:solidFill>
                  <a:schemeClr val="bg1"/>
                </a:solidFill>
              </a:rPr>
              <a:t>) </a:t>
            </a:r>
            <a:r>
              <a:rPr lang="en-US" i="1" dirty="0">
                <a:solidFill>
                  <a:schemeClr val="bg1"/>
                </a:solidFill>
              </a:rPr>
              <a:t>writing</a:t>
            </a:r>
            <a:r>
              <a:rPr lang="en-US" dirty="0">
                <a:solidFill>
                  <a:schemeClr val="bg1"/>
                </a:solidFill>
              </a:rPr>
              <a:t> (</a:t>
            </a:r>
            <a:r>
              <a:rPr lang="en-US" dirty="0">
                <a:solidFill>
                  <a:schemeClr val="bg1"/>
                </a:solidFill>
                <a:sym typeface="Symbol" panose="05050102010706020507" pitchFamily="18" charset="2"/>
              </a:rPr>
              <a:t></a:t>
            </a:r>
            <a:r>
              <a:rPr lang="en-US" dirty="0">
                <a:solidFill>
                  <a:schemeClr val="bg1"/>
                </a:solidFill>
              </a:rPr>
              <a:t>)</a:t>
            </a:r>
          </a:p>
          <a:p>
            <a:pPr lvl="1">
              <a:spcBef>
                <a:spcPts val="600"/>
              </a:spcBef>
              <a:spcAft>
                <a:spcPts val="1200"/>
              </a:spcAft>
              <a:buClrTx/>
              <a:buFont typeface="Wingdings" panose="05000000000000000000" pitchFamily="2" charset="2"/>
              <a:buChar char="Ø"/>
            </a:pPr>
            <a:r>
              <a:rPr lang="en-US" sz="2000" dirty="0">
                <a:solidFill>
                  <a:schemeClr val="bg1"/>
                </a:solidFill>
              </a:rPr>
              <a:t>Something cryptographers (security analysts) do …</a:t>
            </a:r>
          </a:p>
          <a:p>
            <a:pPr>
              <a:spcBef>
                <a:spcPts val="600"/>
              </a:spcBef>
              <a:spcAft>
                <a:spcPts val="1200"/>
              </a:spcAft>
              <a:buClrTx/>
              <a:buFont typeface="Wingdings" panose="05000000000000000000" pitchFamily="2" charset="2"/>
              <a:buChar char="Ø"/>
            </a:pPr>
            <a:r>
              <a:rPr lang="en-US" u="sng" dirty="0">
                <a:solidFill>
                  <a:schemeClr val="bg1"/>
                </a:solidFill>
              </a:rPr>
              <a:t>Cryptanalysis:</a:t>
            </a:r>
            <a:r>
              <a:rPr lang="en-US" dirty="0">
                <a:solidFill>
                  <a:schemeClr val="bg1"/>
                </a:solidFill>
              </a:rPr>
              <a:t> the </a:t>
            </a:r>
            <a:r>
              <a:rPr lang="en-US" i="1" dirty="0">
                <a:solidFill>
                  <a:schemeClr val="bg1"/>
                </a:solidFill>
              </a:rPr>
              <a:t>analysis</a:t>
            </a:r>
            <a:r>
              <a:rPr lang="en-US" dirty="0">
                <a:solidFill>
                  <a:schemeClr val="bg1"/>
                </a:solidFill>
              </a:rPr>
              <a:t>  (</a:t>
            </a:r>
            <a:r>
              <a:rPr lang="el-GR" sz="1800" dirty="0"/>
              <a:t>ἀνάλυσις</a:t>
            </a:r>
            <a:r>
              <a:rPr lang="en-US" dirty="0"/>
              <a:t>)</a:t>
            </a:r>
            <a:r>
              <a:rPr lang="el-GR" dirty="0"/>
              <a:t> </a:t>
            </a:r>
            <a:r>
              <a:rPr lang="en-US" dirty="0">
                <a:solidFill>
                  <a:schemeClr val="bg1"/>
                </a:solidFill>
              </a:rPr>
              <a:t>of secret writing</a:t>
            </a:r>
          </a:p>
          <a:p>
            <a:pPr lvl="1">
              <a:spcBef>
                <a:spcPts val="600"/>
              </a:spcBef>
              <a:spcAft>
                <a:spcPts val="1200"/>
              </a:spcAft>
              <a:buClrTx/>
              <a:buFont typeface="Wingdings" panose="05000000000000000000" pitchFamily="2" charset="2"/>
              <a:buChar char="Ø"/>
            </a:pPr>
            <a:r>
              <a:rPr lang="en-US" sz="2000" dirty="0">
                <a:solidFill>
                  <a:schemeClr val="bg1"/>
                </a:solidFill>
              </a:rPr>
              <a:t>Something cryptographers must do and hackers love doing</a:t>
            </a:r>
          </a:p>
          <a:p>
            <a:pPr>
              <a:spcBef>
                <a:spcPts val="600"/>
              </a:spcBef>
              <a:spcAft>
                <a:spcPts val="1200"/>
              </a:spcAft>
              <a:buClrTx/>
              <a:buFont typeface="Wingdings" panose="05000000000000000000" pitchFamily="2" charset="2"/>
              <a:buChar char="Ø"/>
            </a:pPr>
            <a:r>
              <a:rPr lang="en-US" u="sng" dirty="0">
                <a:solidFill>
                  <a:schemeClr val="bg1"/>
                </a:solidFill>
              </a:rPr>
              <a:t>Cryptology</a:t>
            </a:r>
            <a:r>
              <a:rPr lang="en-US" dirty="0">
                <a:solidFill>
                  <a:schemeClr val="bg1"/>
                </a:solidFill>
              </a:rPr>
              <a:t>: </a:t>
            </a:r>
            <a:r>
              <a:rPr lang="el-GR" dirty="0"/>
              <a:t> </a:t>
            </a:r>
            <a:r>
              <a:rPr lang="en-US" dirty="0">
                <a:solidFill>
                  <a:schemeClr val="bg1"/>
                </a:solidFill>
                <a:sym typeface="Symbol" panose="05050102010706020507" pitchFamily="18" charset="2"/>
              </a:rPr>
              <a:t> +</a:t>
            </a:r>
            <a:r>
              <a:rPr lang="el-GR" dirty="0">
                <a:latin typeface="Arial" pitchFamily="34" charset="0"/>
                <a:cs typeface="Arial" pitchFamily="34" charset="0"/>
              </a:rPr>
              <a:t>λόγος</a:t>
            </a:r>
            <a:r>
              <a:rPr lang="el-GR" dirty="0"/>
              <a:t>,</a:t>
            </a:r>
            <a:r>
              <a:rPr lang="en-US" dirty="0"/>
              <a:t> </a:t>
            </a:r>
            <a:r>
              <a:rPr lang="en-US" dirty="0">
                <a:solidFill>
                  <a:schemeClr val="bg1"/>
                </a:solidFill>
              </a:rPr>
              <a:t>embraces</a:t>
            </a:r>
            <a:r>
              <a:rPr lang="en-US" dirty="0">
                <a:solidFill>
                  <a:schemeClr val="bg1"/>
                </a:solidFill>
                <a:sym typeface="Symbol" panose="05050102010706020507" pitchFamily="18" charset="2"/>
              </a:rPr>
              <a:t> </a:t>
            </a:r>
            <a:r>
              <a:rPr lang="en-US" dirty="0">
                <a:solidFill>
                  <a:schemeClr val="bg1"/>
                </a:solidFill>
              </a:rPr>
              <a:t>cryptography and cryptanalysis</a:t>
            </a:r>
          </a:p>
          <a:p>
            <a:pPr>
              <a:spcBef>
                <a:spcPts val="600"/>
              </a:spcBef>
              <a:spcAft>
                <a:spcPts val="1200"/>
              </a:spcAft>
              <a:buClrTx/>
              <a:buFont typeface="Wingdings" panose="05000000000000000000" pitchFamily="2" charset="2"/>
              <a:buChar char="Ø"/>
            </a:pPr>
            <a:endParaRPr lang="en-US" dirty="0">
              <a:solidFill>
                <a:schemeClr val="bg1"/>
              </a:solidFill>
            </a:endParaRPr>
          </a:p>
          <a:p>
            <a:pPr>
              <a:lnSpc>
                <a:spcPct val="150000"/>
              </a:lnSpc>
              <a:spcBef>
                <a:spcPts val="4800"/>
              </a:spcBef>
              <a:spcAft>
                <a:spcPts val="1200"/>
              </a:spcAft>
              <a:buClrTx/>
              <a:buFont typeface="Wingdings" panose="05000000000000000000" pitchFamily="2" charset="2"/>
              <a:buChar char="Ø"/>
            </a:pPr>
            <a:r>
              <a:rPr lang="en-US" u="sng" dirty="0">
                <a:solidFill>
                  <a:schemeClr val="bg1"/>
                </a:solidFill>
              </a:rPr>
              <a:t>Steganography</a:t>
            </a:r>
            <a:r>
              <a:rPr lang="en-US" dirty="0">
                <a:solidFill>
                  <a:schemeClr val="bg1"/>
                </a:solidFill>
              </a:rPr>
              <a:t>: the study of </a:t>
            </a:r>
            <a:r>
              <a:rPr lang="en-US" i="1" dirty="0">
                <a:solidFill>
                  <a:schemeClr val="bg1"/>
                </a:solidFill>
              </a:rPr>
              <a:t>concealing</a:t>
            </a:r>
            <a:r>
              <a:rPr lang="en-US" dirty="0">
                <a:solidFill>
                  <a:schemeClr val="bg1"/>
                </a:solidFill>
              </a:rPr>
              <a:t> (covering= </a:t>
            </a:r>
            <a:r>
              <a:rPr lang="en-US" dirty="0">
                <a:solidFill>
                  <a:schemeClr val="bg1"/>
                </a:solidFill>
                <a:sym typeface="Symbol" panose="05050102010706020507" pitchFamily="18" charset="2"/>
              </a:rPr>
              <a:t></a:t>
            </a:r>
            <a:r>
              <a:rPr lang="en-US" dirty="0">
                <a:solidFill>
                  <a:schemeClr val="bg1"/>
                </a:solidFill>
              </a:rPr>
              <a:t>) messages/files/images, typically within other messages/files/ images/videos.</a:t>
            </a:r>
          </a:p>
        </p:txBody>
      </p:sp>
      <p:sp>
        <p:nvSpPr>
          <p:cNvPr id="4" name="Date Placeholder 3"/>
          <p:cNvSpPr>
            <a:spLocks noGrp="1"/>
          </p:cNvSpPr>
          <p:nvPr>
            <p:ph type="dt" sz="half" idx="10"/>
          </p:nvPr>
        </p:nvSpPr>
        <p:spPr/>
        <p:txBody>
          <a:bodyPr/>
          <a:lstStyle/>
          <a:p>
            <a:fld id="{AD7A2F7D-AC7D-4DC1-A845-55947D4656A6}"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a:t>
            </a:fld>
            <a:endParaRPr lang="en-US" dirty="0"/>
          </a:p>
        </p:txBody>
      </p:sp>
      <p:grpSp>
        <p:nvGrpSpPr>
          <p:cNvPr id="11" name="Group 10"/>
          <p:cNvGrpSpPr/>
          <p:nvPr/>
        </p:nvGrpSpPr>
        <p:grpSpPr>
          <a:xfrm>
            <a:off x="2885008" y="3029021"/>
            <a:ext cx="4186194" cy="923330"/>
            <a:chOff x="7291605" y="3092085"/>
            <a:chExt cx="4186194" cy="923330"/>
          </a:xfrm>
        </p:grpSpPr>
        <p:sp>
          <p:nvSpPr>
            <p:cNvPr id="7" name="TextBox 6"/>
            <p:cNvSpPr txBox="1"/>
            <p:nvPr/>
          </p:nvSpPr>
          <p:spPr>
            <a:xfrm>
              <a:off x="7291605" y="3092085"/>
              <a:ext cx="4186194" cy="923330"/>
            </a:xfrm>
            <a:prstGeom prst="rect">
              <a:avLst/>
            </a:prstGeom>
            <a:noFill/>
          </p:spPr>
          <p:txBody>
            <a:bodyPr wrap="square" rtlCol="0">
              <a:spAutoFit/>
            </a:bodyPr>
            <a:lstStyle/>
            <a:p>
              <a:r>
                <a:rPr lang="en-US" dirty="0"/>
                <a:t>               </a:t>
              </a:r>
              <a:r>
                <a:rPr lang="en-US" sz="1700" dirty="0"/>
                <a:t>cryptology</a:t>
              </a:r>
            </a:p>
            <a:p>
              <a:endParaRPr lang="en-US" sz="1700" dirty="0"/>
            </a:p>
            <a:p>
              <a:r>
                <a:rPr lang="en-US" sz="1700" dirty="0"/>
                <a:t>cryptography   cryptanalysis</a:t>
              </a:r>
            </a:p>
          </p:txBody>
        </p:sp>
        <p:cxnSp>
          <p:nvCxnSpPr>
            <p:cNvPr id="9" name="Straight Arrow Connector 8"/>
            <p:cNvCxnSpPr/>
            <p:nvPr/>
          </p:nvCxnSpPr>
          <p:spPr>
            <a:xfrm flipH="1">
              <a:off x="8633062" y="3434000"/>
              <a:ext cx="217913" cy="27432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018395" y="3450550"/>
              <a:ext cx="189400" cy="2537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Hiding Images using AI — Deep Steganography | by Harshvardhan Gupta |  buZZ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971" y="4733918"/>
            <a:ext cx="4215086" cy="133580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61743" y="796212"/>
            <a:ext cx="6220" cy="3539412"/>
          </a:xfrm>
          <a:prstGeom prst="line">
            <a:avLst/>
          </a:prstGeom>
          <a:ln w="28575">
            <a:solidFill>
              <a:srgbClr val="FFC000">
                <a:alpha val="6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1731" y="789992"/>
            <a:ext cx="274320" cy="0"/>
          </a:xfrm>
          <a:prstGeom prst="straightConnector1">
            <a:avLst/>
          </a:prstGeom>
          <a:ln w="25400">
            <a:solidFill>
              <a:srgbClr val="FFC000">
                <a:alpha val="60000"/>
              </a:srgb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67963" y="4323183"/>
            <a:ext cx="274320" cy="0"/>
          </a:xfrm>
          <a:prstGeom prst="straightConnector1">
            <a:avLst/>
          </a:prstGeom>
          <a:ln w="28575">
            <a:solidFill>
              <a:srgbClr val="FFC000">
                <a:alpha val="60000"/>
              </a:srgbClr>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8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332" y="4728030"/>
            <a:ext cx="11388726" cy="1514507"/>
          </a:xfrm>
        </p:spPr>
        <p:txBody>
          <a:bodyPr>
            <a:normAutofit/>
          </a:bodyPr>
          <a:lstStyle/>
          <a:p>
            <a:r>
              <a:rPr lang="en-US" sz="3200" dirty="0"/>
              <a:t>ADFGVX Product Cipher – a. substitution table</a:t>
            </a:r>
          </a:p>
        </p:txBody>
      </p:sp>
      <p:sp>
        <p:nvSpPr>
          <p:cNvPr id="3" name="Content Placeholder 2"/>
          <p:cNvSpPr>
            <a:spLocks noGrp="1"/>
          </p:cNvSpPr>
          <p:nvPr>
            <p:ph idx="1"/>
          </p:nvPr>
        </p:nvSpPr>
        <p:spPr>
          <a:xfrm>
            <a:off x="684212" y="323120"/>
            <a:ext cx="9678988" cy="4900613"/>
          </a:xfrm>
        </p:spPr>
        <p:txBody>
          <a:bodyPr>
            <a:normAutofit fontScale="40000" lnSpcReduction="20000"/>
          </a:bodyPr>
          <a:lstStyle/>
          <a:p>
            <a:pPr marL="0" indent="0">
              <a:spcBef>
                <a:spcPts val="0"/>
              </a:spcBef>
              <a:spcAft>
                <a:spcPts val="1200"/>
              </a:spcAft>
              <a:buNone/>
            </a:pPr>
            <a:r>
              <a:rPr lang="en-US" sz="4500" b="1" dirty="0"/>
              <a:t>        A     D     F     </a:t>
            </a:r>
            <a:r>
              <a:rPr lang="en-US" sz="4500" b="1" dirty="0">
                <a:solidFill>
                  <a:srgbClr val="00B050"/>
                </a:solidFill>
              </a:rPr>
              <a:t>G</a:t>
            </a:r>
            <a:r>
              <a:rPr lang="en-US" sz="4500" b="1" dirty="0"/>
              <a:t>     V     X     </a:t>
            </a:r>
          </a:p>
          <a:p>
            <a:pPr marL="0" indent="0">
              <a:buNone/>
            </a:pPr>
            <a:r>
              <a:rPr lang="en-US" sz="4500" b="1" dirty="0"/>
              <a:t>A      K     Z     W     R     1      F     </a:t>
            </a:r>
          </a:p>
          <a:p>
            <a:pPr marL="0" indent="0">
              <a:buNone/>
            </a:pPr>
            <a:r>
              <a:rPr lang="en-US" sz="4500" b="1" dirty="0"/>
              <a:t>D      9     B     6      C      L     5     </a:t>
            </a:r>
            <a:endParaRPr lang="en-US" sz="8000" b="1" dirty="0"/>
          </a:p>
          <a:p>
            <a:pPr marL="0" indent="0">
              <a:buNone/>
            </a:pPr>
            <a:r>
              <a:rPr lang="en-US" sz="4500" b="1" dirty="0">
                <a:solidFill>
                  <a:srgbClr val="401AE4"/>
                </a:solidFill>
              </a:rPr>
              <a:t>F</a:t>
            </a:r>
            <a:r>
              <a:rPr lang="en-US" sz="4500" b="1" dirty="0"/>
              <a:t>      Q     7     J      </a:t>
            </a:r>
            <a:r>
              <a:rPr lang="en-US" sz="4500" b="1" dirty="0">
                <a:solidFill>
                  <a:srgbClr val="FF0000"/>
                </a:solidFill>
              </a:rPr>
              <a:t>P</a:t>
            </a:r>
            <a:r>
              <a:rPr lang="en-US" sz="4500" b="1" dirty="0"/>
              <a:t>     G     X      </a:t>
            </a:r>
            <a:r>
              <a:rPr lang="en-US" sz="4500" b="1" dirty="0">
                <a:solidFill>
                  <a:srgbClr val="0070C0"/>
                </a:solidFill>
              </a:rPr>
              <a:t>(this matrix was public) </a:t>
            </a:r>
          </a:p>
          <a:p>
            <a:pPr marL="0" indent="0">
              <a:buNone/>
            </a:pPr>
            <a:r>
              <a:rPr lang="en-US" sz="4500" b="1" dirty="0"/>
              <a:t>G     E     V     Y     3      A     N     </a:t>
            </a:r>
          </a:p>
          <a:p>
            <a:pPr marL="0" indent="0">
              <a:buNone/>
            </a:pPr>
            <a:r>
              <a:rPr lang="en-US" sz="4500" b="1" dirty="0"/>
              <a:t>V      8    O     D     H      0     2     </a:t>
            </a:r>
          </a:p>
          <a:p>
            <a:pPr marL="0" indent="0">
              <a:buNone/>
            </a:pPr>
            <a:r>
              <a:rPr lang="en-US" sz="4500" b="1" dirty="0"/>
              <a:t>X      U     4      I      S      T     M     </a:t>
            </a:r>
          </a:p>
          <a:p>
            <a:pPr marL="0" indent="0">
              <a:buNone/>
            </a:pPr>
            <a:r>
              <a:rPr lang="en-US" dirty="0"/>
              <a:t> </a:t>
            </a:r>
          </a:p>
          <a:p>
            <a:pPr marL="0" indent="0">
              <a:spcBef>
                <a:spcPts val="1200"/>
              </a:spcBef>
              <a:buNone/>
            </a:pPr>
            <a:r>
              <a:rPr lang="en-US" dirty="0"/>
              <a:t> </a:t>
            </a:r>
            <a:r>
              <a:rPr lang="en-US" sz="5000" dirty="0"/>
              <a:t>	</a:t>
            </a:r>
            <a:r>
              <a:rPr lang="en-US" sz="6000" b="1" dirty="0"/>
              <a:t>Plaintext:	    </a:t>
            </a:r>
            <a:r>
              <a:rPr lang="en-US" sz="6000" dirty="0">
                <a:solidFill>
                  <a:srgbClr val="FF0000"/>
                </a:solidFill>
              </a:rPr>
              <a:t>P</a:t>
            </a:r>
            <a:r>
              <a:rPr lang="en-US" sz="6000" dirty="0"/>
              <a:t>    R   O   D    U   C    T    C    I    P    H     E    R    S</a:t>
            </a:r>
            <a:endParaRPr lang="en-US" sz="5000" dirty="0"/>
          </a:p>
          <a:p>
            <a:pPr marL="0" indent="0">
              <a:lnSpc>
                <a:spcPct val="140000"/>
              </a:lnSpc>
              <a:spcBef>
                <a:spcPts val="1200"/>
              </a:spcBef>
              <a:buNone/>
            </a:pPr>
            <a:r>
              <a:rPr lang="en-US" sz="5000" dirty="0"/>
              <a:t>	</a:t>
            </a:r>
            <a:r>
              <a:rPr lang="en-US" sz="6000" b="1" dirty="0"/>
              <a:t>Intermediate Text:</a:t>
            </a:r>
          </a:p>
          <a:p>
            <a:pPr marL="0" indent="0">
              <a:buNone/>
            </a:pPr>
            <a:r>
              <a:rPr lang="en-US" sz="5000" dirty="0"/>
              <a:t>				   </a:t>
            </a:r>
            <a:r>
              <a:rPr lang="en-US" sz="6000" dirty="0">
                <a:solidFill>
                  <a:srgbClr val="401AE4"/>
                </a:solidFill>
              </a:rPr>
              <a:t>F</a:t>
            </a:r>
            <a:r>
              <a:rPr lang="en-US" sz="6000" dirty="0">
                <a:solidFill>
                  <a:srgbClr val="00EA6A"/>
                </a:solidFill>
              </a:rPr>
              <a:t>G</a:t>
            </a:r>
            <a:r>
              <a:rPr lang="en-US" sz="6000" dirty="0"/>
              <a:t> AG VD VF XA DG XV DG XF FG VG GA AG XG</a:t>
            </a:r>
          </a:p>
          <a:p>
            <a:pPr marL="0" indent="0">
              <a:buNone/>
            </a:pPr>
            <a:endParaRPr lang="en-US" sz="5000" dirty="0"/>
          </a:p>
        </p:txBody>
      </p:sp>
      <p:sp>
        <p:nvSpPr>
          <p:cNvPr id="4" name="Date Placeholder 3"/>
          <p:cNvSpPr>
            <a:spLocks noGrp="1"/>
          </p:cNvSpPr>
          <p:nvPr>
            <p:ph type="dt" sz="half" idx="10"/>
          </p:nvPr>
        </p:nvSpPr>
        <p:spPr/>
        <p:txBody>
          <a:bodyPr/>
          <a:lstStyle/>
          <a:p>
            <a:fld id="{9C623097-20B9-4B3C-B847-61399EAFD456}"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30</a:t>
            </a:fld>
            <a:endParaRPr lang="en-US" dirty="0"/>
          </a:p>
        </p:txBody>
      </p:sp>
      <p:cxnSp>
        <p:nvCxnSpPr>
          <p:cNvPr id="8" name="Straight Connector 7"/>
          <p:cNvCxnSpPr/>
          <p:nvPr/>
        </p:nvCxnSpPr>
        <p:spPr>
          <a:xfrm>
            <a:off x="693004" y="729760"/>
            <a:ext cx="3228365" cy="0"/>
          </a:xfrm>
          <a:prstGeom prst="line">
            <a:avLst/>
          </a:prstGeom>
          <a:ln w="158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46283" y="448408"/>
            <a:ext cx="52754" cy="2417884"/>
          </a:xfrm>
          <a:prstGeom prst="line">
            <a:avLst/>
          </a:prstGeom>
          <a:ln w="158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305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612" y="4561730"/>
            <a:ext cx="11637255" cy="1371202"/>
          </a:xfrm>
        </p:spPr>
        <p:txBody>
          <a:bodyPr>
            <a:normAutofit/>
          </a:bodyPr>
          <a:lstStyle/>
          <a:p>
            <a:r>
              <a:rPr lang="en-US" sz="3200" dirty="0"/>
              <a:t>ADFGVX Product Cipher -- B. Keyed Transposition  </a:t>
            </a:r>
          </a:p>
        </p:txBody>
      </p:sp>
      <p:sp>
        <p:nvSpPr>
          <p:cNvPr id="3" name="Content Placeholder 2"/>
          <p:cNvSpPr>
            <a:spLocks noGrp="1"/>
          </p:cNvSpPr>
          <p:nvPr>
            <p:ph idx="1"/>
          </p:nvPr>
        </p:nvSpPr>
        <p:spPr>
          <a:xfrm>
            <a:off x="763340" y="114297"/>
            <a:ext cx="8534400" cy="3587261"/>
          </a:xfrm>
        </p:spPr>
        <p:txBody>
          <a:bodyPr>
            <a:normAutofit/>
          </a:bodyPr>
          <a:lstStyle/>
          <a:p>
            <a:pPr marL="0" indent="0">
              <a:spcBef>
                <a:spcPts val="0"/>
              </a:spcBef>
              <a:spcAft>
                <a:spcPts val="1200"/>
              </a:spcAft>
              <a:buNone/>
            </a:pPr>
            <a:r>
              <a:rPr lang="en-US" sz="1800" b="1" dirty="0">
                <a:solidFill>
                  <a:schemeClr val="bg1"/>
                </a:solidFill>
              </a:rPr>
              <a:t>2     3      7     6     5     1      4             </a:t>
            </a:r>
            <a:r>
              <a:rPr lang="en-US" sz="1800" b="1" dirty="0">
                <a:solidFill>
                  <a:schemeClr val="bg1"/>
                </a:solidFill>
                <a:cs typeface="Times New Roman" panose="02020603050405020304" pitchFamily="18" charset="0"/>
              </a:rPr>
              <a:t>Sorting Order Key            </a:t>
            </a:r>
          </a:p>
          <a:p>
            <a:pPr marL="0" indent="0">
              <a:buNone/>
            </a:pPr>
            <a:r>
              <a:rPr lang="en-US" sz="1800" b="1" dirty="0">
                <a:solidFill>
                  <a:srgbClr val="0088EE"/>
                </a:solidFill>
              </a:rPr>
              <a:t>F</a:t>
            </a:r>
            <a:r>
              <a:rPr lang="en-US" sz="1800" dirty="0">
                <a:solidFill>
                  <a:schemeClr val="bg1"/>
                </a:solidFill>
              </a:rPr>
              <a:t>     </a:t>
            </a:r>
            <a:r>
              <a:rPr lang="en-US" sz="1800" b="1" dirty="0">
                <a:solidFill>
                  <a:srgbClr val="009242"/>
                </a:solidFill>
              </a:rPr>
              <a:t>G</a:t>
            </a:r>
            <a:r>
              <a:rPr lang="en-US" sz="1800" dirty="0">
                <a:solidFill>
                  <a:schemeClr val="bg1"/>
                </a:solidFill>
              </a:rPr>
              <a:t>     A    G    V     </a:t>
            </a:r>
            <a:r>
              <a:rPr lang="en-US" sz="1800" dirty="0">
                <a:solidFill>
                  <a:srgbClr val="FF0000"/>
                </a:solidFill>
              </a:rPr>
              <a:t>D</a:t>
            </a:r>
            <a:r>
              <a:rPr lang="en-US" sz="1800" dirty="0">
                <a:solidFill>
                  <a:schemeClr val="bg1"/>
                </a:solidFill>
              </a:rPr>
              <a:t>     V                                </a:t>
            </a:r>
          </a:p>
          <a:p>
            <a:pPr marL="0" indent="0">
              <a:buNone/>
            </a:pPr>
            <a:r>
              <a:rPr lang="en-US" sz="1800" dirty="0">
                <a:solidFill>
                  <a:schemeClr val="bg1"/>
                </a:solidFill>
              </a:rPr>
              <a:t>F      X     A    D    G     </a:t>
            </a:r>
            <a:r>
              <a:rPr lang="en-US" sz="1800" dirty="0">
                <a:solidFill>
                  <a:srgbClr val="FF0000"/>
                </a:solidFill>
              </a:rPr>
              <a:t>X</a:t>
            </a:r>
            <a:r>
              <a:rPr lang="en-US" sz="1800" dirty="0">
                <a:solidFill>
                  <a:schemeClr val="bg1"/>
                </a:solidFill>
              </a:rPr>
              <a:t>     V                                </a:t>
            </a:r>
          </a:p>
          <a:p>
            <a:pPr marL="0" indent="0">
              <a:buNone/>
            </a:pPr>
            <a:r>
              <a:rPr lang="en-US" sz="1800" dirty="0">
                <a:solidFill>
                  <a:schemeClr val="bg1"/>
                </a:solidFill>
              </a:rPr>
              <a:t>D     G    X     F     </a:t>
            </a:r>
            <a:r>
              <a:rPr lang="en-US" sz="1800" dirty="0" err="1">
                <a:solidFill>
                  <a:schemeClr val="bg1"/>
                </a:solidFill>
              </a:rPr>
              <a:t>F</a:t>
            </a:r>
            <a:r>
              <a:rPr lang="en-US" sz="1800" dirty="0">
                <a:solidFill>
                  <a:schemeClr val="bg1"/>
                </a:solidFill>
              </a:rPr>
              <a:t>     </a:t>
            </a:r>
            <a:r>
              <a:rPr lang="en-US" sz="1800" dirty="0">
                <a:solidFill>
                  <a:srgbClr val="FF0000"/>
                </a:solidFill>
              </a:rPr>
              <a:t>G</a:t>
            </a:r>
            <a:r>
              <a:rPr lang="en-US" sz="1800" dirty="0">
                <a:solidFill>
                  <a:schemeClr val="bg1"/>
                </a:solidFill>
              </a:rPr>
              <a:t>     V                                </a:t>
            </a:r>
          </a:p>
          <a:p>
            <a:pPr marL="0" indent="0">
              <a:buNone/>
            </a:pPr>
            <a:r>
              <a:rPr lang="en-US" sz="1800" dirty="0">
                <a:solidFill>
                  <a:schemeClr val="bg1"/>
                </a:solidFill>
              </a:rPr>
              <a:t>G     </a:t>
            </a:r>
            <a:r>
              <a:rPr lang="en-US" sz="1800" dirty="0" err="1">
                <a:solidFill>
                  <a:schemeClr val="bg1"/>
                </a:solidFill>
              </a:rPr>
              <a:t>G</a:t>
            </a:r>
            <a:r>
              <a:rPr lang="en-US" sz="1800" dirty="0">
                <a:solidFill>
                  <a:schemeClr val="bg1"/>
                </a:solidFill>
              </a:rPr>
              <a:t>   A    </a:t>
            </a:r>
            <a:r>
              <a:rPr lang="en-US" sz="1800" dirty="0" err="1">
                <a:solidFill>
                  <a:schemeClr val="bg1"/>
                </a:solidFill>
              </a:rPr>
              <a:t>A</a:t>
            </a:r>
            <a:r>
              <a:rPr lang="en-US" sz="1800" dirty="0">
                <a:solidFill>
                  <a:schemeClr val="bg1"/>
                </a:solidFill>
              </a:rPr>
              <a:t>    G     </a:t>
            </a:r>
            <a:r>
              <a:rPr lang="en-US" sz="1800" dirty="0">
                <a:solidFill>
                  <a:srgbClr val="FF0000"/>
                </a:solidFill>
              </a:rPr>
              <a:t>X</a:t>
            </a:r>
            <a:r>
              <a:rPr lang="en-US" sz="1800" dirty="0">
                <a:solidFill>
                  <a:schemeClr val="bg1"/>
                </a:solidFill>
              </a:rPr>
              <a:t>     G                                </a:t>
            </a:r>
          </a:p>
          <a:p>
            <a:pPr marL="0" indent="0">
              <a:buNone/>
            </a:pPr>
            <a:endParaRPr lang="en-US" sz="1800" dirty="0"/>
          </a:p>
        </p:txBody>
      </p:sp>
      <p:sp>
        <p:nvSpPr>
          <p:cNvPr id="4" name="Date Placeholder 3"/>
          <p:cNvSpPr>
            <a:spLocks noGrp="1"/>
          </p:cNvSpPr>
          <p:nvPr>
            <p:ph type="dt" sz="half" idx="10"/>
          </p:nvPr>
        </p:nvSpPr>
        <p:spPr/>
        <p:txBody>
          <a:bodyPr/>
          <a:lstStyle/>
          <a:p>
            <a:fld id="{3B5A47A2-8118-4AFA-8C3D-69197D99935A}"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solidFill>
                  <a:schemeClr val="bg1"/>
                </a:solidFill>
              </a:rPr>
              <a:t>CIS4360 Computer Security Fundamentals</a:t>
            </a:r>
            <a:endParaRPr lang="en-US" sz="1600" dirty="0">
              <a:solidFill>
                <a:schemeClr val="bg1"/>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31</a:t>
            </a:fld>
            <a:endParaRPr lang="en-US" dirty="0"/>
          </a:p>
        </p:txBody>
      </p:sp>
      <p:sp>
        <p:nvSpPr>
          <p:cNvPr id="7" name="Rectangle 6"/>
          <p:cNvSpPr/>
          <p:nvPr/>
        </p:nvSpPr>
        <p:spPr>
          <a:xfrm>
            <a:off x="747354" y="3369141"/>
            <a:ext cx="9689122" cy="975908"/>
          </a:xfrm>
          <a:prstGeom prst="rect">
            <a:avLst/>
          </a:prstGeom>
        </p:spPr>
        <p:txBody>
          <a:bodyPr wrap="square">
            <a:spAutoFit/>
          </a:bodyPr>
          <a:lstStyle/>
          <a:p>
            <a:pPr>
              <a:lnSpc>
                <a:spcPct val="140000"/>
              </a:lnSpc>
              <a:spcBef>
                <a:spcPts val="1200"/>
              </a:spcBef>
            </a:pPr>
            <a:r>
              <a:rPr lang="en-US" b="1" dirty="0">
                <a:solidFill>
                  <a:schemeClr val="bg1"/>
                </a:solidFill>
              </a:rPr>
              <a:t>Intermediate Text:</a:t>
            </a:r>
            <a:r>
              <a:rPr lang="en-US" sz="1600" dirty="0">
                <a:solidFill>
                  <a:schemeClr val="bg1"/>
                </a:solidFill>
              </a:rPr>
              <a:t>  </a:t>
            </a:r>
            <a:r>
              <a:rPr lang="en-US" dirty="0">
                <a:solidFill>
                  <a:schemeClr val="bg1"/>
                </a:solidFill>
              </a:rPr>
              <a:t>FG AG   VD VF   XA DG   XV DG   XF FG   VG GA   AG XG</a:t>
            </a:r>
          </a:p>
          <a:p>
            <a:pPr>
              <a:lnSpc>
                <a:spcPct val="140000"/>
              </a:lnSpc>
              <a:spcBef>
                <a:spcPts val="1200"/>
              </a:spcBef>
            </a:pPr>
            <a:r>
              <a:rPr lang="en-US" b="1" dirty="0" err="1">
                <a:solidFill>
                  <a:schemeClr val="bg1"/>
                </a:solidFill>
              </a:rPr>
              <a:t>Ciphertext</a:t>
            </a:r>
            <a:r>
              <a:rPr lang="en-US" b="1" dirty="0">
                <a:solidFill>
                  <a:schemeClr val="bg1"/>
                </a:solidFill>
              </a:rPr>
              <a:t>:         </a:t>
            </a:r>
            <a:r>
              <a:rPr lang="en-US" dirty="0">
                <a:solidFill>
                  <a:schemeClr val="bg1"/>
                </a:solidFill>
              </a:rPr>
              <a:t>	     </a:t>
            </a:r>
            <a:r>
              <a:rPr lang="en-US" dirty="0">
                <a:solidFill>
                  <a:srgbClr val="FF0000"/>
                </a:solidFill>
              </a:rPr>
              <a:t>DXGX</a:t>
            </a:r>
            <a:r>
              <a:rPr lang="en-US" dirty="0">
                <a:solidFill>
                  <a:schemeClr val="bg1"/>
                </a:solidFill>
              </a:rPr>
              <a:t>     FFDG   GXGG   VVVG    VGFG    CDFA     AAXA</a:t>
            </a:r>
          </a:p>
        </p:txBody>
      </p:sp>
    </p:spTree>
    <p:extLst>
      <p:ext uri="{BB962C8B-B14F-4D97-AF65-F5344CB8AC3E}">
        <p14:creationId xmlns:p14="http://schemas.microsoft.com/office/powerpoint/2010/main" val="2769751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966305"/>
            <a:ext cx="8534400" cy="1507067"/>
          </a:xfrm>
        </p:spPr>
        <p:txBody>
          <a:bodyPr>
            <a:normAutofit/>
          </a:bodyPr>
          <a:lstStyle/>
          <a:p>
            <a:r>
              <a:rPr lang="en-US" sz="4000" dirty="0"/>
              <a:t>enigma</a:t>
            </a:r>
          </a:p>
        </p:txBody>
      </p:sp>
      <p:sp>
        <p:nvSpPr>
          <p:cNvPr id="3" name="Content Placeholder 2"/>
          <p:cNvSpPr>
            <a:spLocks noGrp="1"/>
          </p:cNvSpPr>
          <p:nvPr>
            <p:ph idx="1"/>
          </p:nvPr>
        </p:nvSpPr>
        <p:spPr>
          <a:xfrm>
            <a:off x="572999" y="-509948"/>
            <a:ext cx="11229365" cy="3615267"/>
          </a:xfrm>
        </p:spPr>
        <p:txBody>
          <a:bodyPr/>
          <a:lstStyle/>
          <a:p>
            <a:pPr lvl="0">
              <a:buClrTx/>
              <a:buFont typeface="Wingdings" panose="05000000000000000000" pitchFamily="2" charset="2"/>
              <a:buChar char="Ø"/>
            </a:pPr>
            <a:r>
              <a:rPr lang="en-US" b="1" dirty="0">
                <a:solidFill>
                  <a:schemeClr val="bg1"/>
                </a:solidFill>
              </a:rPr>
              <a:t>Enigma Rotor machine</a:t>
            </a:r>
            <a:r>
              <a:rPr lang="en-US" dirty="0">
                <a:solidFill>
                  <a:schemeClr val="bg1"/>
                </a:solidFill>
              </a:rPr>
              <a:t>, one of a class of cipher machines, used during WWII, comprised a series of rotor wheels with internal cross-connections, providing a substitution using a continuously changing alphabet </a:t>
            </a:r>
          </a:p>
          <a:p>
            <a:endParaRPr lang="en-US" dirty="0"/>
          </a:p>
        </p:txBody>
      </p:sp>
      <p:sp>
        <p:nvSpPr>
          <p:cNvPr id="4" name="Date Placeholder 3"/>
          <p:cNvSpPr>
            <a:spLocks noGrp="1"/>
          </p:cNvSpPr>
          <p:nvPr>
            <p:ph type="dt" sz="half" idx="10"/>
          </p:nvPr>
        </p:nvSpPr>
        <p:spPr/>
        <p:txBody>
          <a:bodyPr/>
          <a:lstStyle/>
          <a:p>
            <a:fld id="{20834DA6-CC67-407D-B429-01DBF005ACA5}"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a:xfrm>
            <a:off x="10738678" y="5578475"/>
            <a:ext cx="1142245" cy="669925"/>
          </a:xfrm>
        </p:spPr>
        <p:txBody>
          <a:bodyPr/>
          <a:lstStyle/>
          <a:p>
            <a:fld id="{D57F1E4F-1CFF-5643-939E-217C01CDF565}" type="slidenum">
              <a:rPr lang="en-US" smtClean="0"/>
              <a:pPr/>
              <a:t>32</a:t>
            </a:fld>
            <a:endParaRPr lang="en-US" dirty="0"/>
          </a:p>
        </p:txBody>
      </p:sp>
      <p:pic>
        <p:nvPicPr>
          <p:cNvPr id="7" name="Picture 6" descr="http://williamstallings.com/Extras/Security-Notes/lectures/figs/classical6.gif"/>
          <p:cNvPicPr/>
          <p:nvPr/>
        </p:nvPicPr>
        <p:blipFill>
          <a:blip r:embed="rId2">
            <a:extLst>
              <a:ext uri="{28A0092B-C50C-407E-A947-70E740481C1C}">
                <a14:useLocalDpi xmlns:a14="http://schemas.microsoft.com/office/drawing/2010/main" val="0"/>
              </a:ext>
            </a:extLst>
          </a:blip>
          <a:srcRect/>
          <a:stretch>
            <a:fillRect/>
          </a:stretch>
        </p:blipFill>
        <p:spPr bwMode="auto">
          <a:xfrm>
            <a:off x="746165" y="1703850"/>
            <a:ext cx="5374193" cy="3537857"/>
          </a:xfrm>
          <a:prstGeom prst="rect">
            <a:avLst/>
          </a:prstGeom>
          <a:noFill/>
          <a:ln>
            <a:noFill/>
          </a:ln>
        </p:spPr>
      </p:pic>
      <p:sp>
        <p:nvSpPr>
          <p:cNvPr id="9" name="AutoShape 2" descr="Bidding for this like-new Enigma Machine starts at $200,000 | TechCrun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rotWithShape="1">
          <a:blip r:embed="rId3"/>
          <a:srcRect b="14193"/>
          <a:stretch/>
        </p:blipFill>
        <p:spPr>
          <a:xfrm>
            <a:off x="6301942" y="1731699"/>
            <a:ext cx="5486400" cy="3510007"/>
          </a:xfrm>
          <a:prstGeom prst="rect">
            <a:avLst/>
          </a:prstGeom>
        </p:spPr>
      </p:pic>
    </p:spTree>
    <p:extLst>
      <p:ext uri="{BB962C8B-B14F-4D97-AF65-F5344CB8AC3E}">
        <p14:creationId xmlns:p14="http://schemas.microsoft.com/office/powerpoint/2010/main" val="1876832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4937759"/>
            <a:ext cx="11010831" cy="1828800"/>
          </a:xfrm>
        </p:spPr>
        <p:txBody>
          <a:bodyPr>
            <a:normAutofit/>
          </a:bodyPr>
          <a:lstStyle/>
          <a:p>
            <a:pPr algn="ctr"/>
            <a:r>
              <a:rPr lang="en-US" sz="3200" cap="none" dirty="0"/>
              <a:t>Wireless &amp; Cellular Communication Networks</a:t>
            </a:r>
            <a:br>
              <a:rPr lang="en-US" sz="3200" cap="none" dirty="0"/>
            </a:br>
            <a:r>
              <a:rPr lang="en-US" sz="3200" cap="none" dirty="0"/>
              <a:t>from 1G to 5G</a:t>
            </a:r>
          </a:p>
        </p:txBody>
      </p:sp>
      <p:sp>
        <p:nvSpPr>
          <p:cNvPr id="4" name="Date Placeholder 3"/>
          <p:cNvSpPr>
            <a:spLocks noGrp="1"/>
          </p:cNvSpPr>
          <p:nvPr>
            <p:ph type="dt" sz="half" idx="10"/>
          </p:nvPr>
        </p:nvSpPr>
        <p:spPr/>
        <p:txBody>
          <a:bodyPr/>
          <a:lstStyle/>
          <a:p>
            <a:fld id="{9891576F-A5E8-4B35-9C01-3CDE122C196D}"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11" name="Picture 10"/>
          <p:cNvPicPr>
            <a:picLocks noChangeAspect="1"/>
          </p:cNvPicPr>
          <p:nvPr/>
        </p:nvPicPr>
        <p:blipFill>
          <a:blip r:embed="rId2"/>
          <a:stretch>
            <a:fillRect/>
          </a:stretch>
        </p:blipFill>
        <p:spPr>
          <a:xfrm>
            <a:off x="1716847" y="640079"/>
            <a:ext cx="8211312" cy="4310144"/>
          </a:xfrm>
          <a:prstGeom prst="rect">
            <a:avLst/>
          </a:prstGeom>
        </p:spPr>
      </p:pic>
      <p:sp>
        <p:nvSpPr>
          <p:cNvPr id="3" name="TextBox 2"/>
          <p:cNvSpPr txBox="1"/>
          <p:nvPr/>
        </p:nvSpPr>
        <p:spPr>
          <a:xfrm>
            <a:off x="7114478" y="2103120"/>
            <a:ext cx="2531327" cy="914400"/>
          </a:xfrm>
          <a:prstGeom prst="rect">
            <a:avLst/>
          </a:prstGeom>
          <a:solidFill>
            <a:srgbClr val="FFFF00">
              <a:alpha val="37000"/>
            </a:srgbClr>
          </a:solidFill>
        </p:spPr>
        <p:txBody>
          <a:bodyPr wrap="square" rtlCol="0">
            <a:spAutoFit/>
          </a:bodyPr>
          <a:lstStyle/>
          <a:p>
            <a:endParaRPr lang="en-US" dirty="0"/>
          </a:p>
        </p:txBody>
      </p:sp>
      <p:grpSp>
        <p:nvGrpSpPr>
          <p:cNvPr id="13" name="Group 12"/>
          <p:cNvGrpSpPr/>
          <p:nvPr/>
        </p:nvGrpSpPr>
        <p:grpSpPr>
          <a:xfrm>
            <a:off x="5249979" y="1647299"/>
            <a:ext cx="365759" cy="1874520"/>
            <a:chOff x="5249979" y="1553643"/>
            <a:chExt cx="365759" cy="1968246"/>
          </a:xfrm>
        </p:grpSpPr>
        <p:sp>
          <p:nvSpPr>
            <p:cNvPr id="9" name="Right Arrow 8"/>
            <p:cNvSpPr/>
            <p:nvPr/>
          </p:nvSpPr>
          <p:spPr>
            <a:xfrm rot="15000000">
              <a:off x="4448736" y="2354886"/>
              <a:ext cx="1968246" cy="365759"/>
            </a:xfrm>
            <a:prstGeom prst="rightArrow">
              <a:avLst/>
            </a:prstGeom>
            <a:solidFill>
              <a:srgbClr val="FFFF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FF0000"/>
                </a:solidFill>
              </a:endParaRPr>
            </a:p>
          </p:txBody>
        </p:sp>
        <p:sp>
          <p:nvSpPr>
            <p:cNvPr id="10" name="TextBox 9"/>
            <p:cNvSpPr txBox="1"/>
            <p:nvPr/>
          </p:nvSpPr>
          <p:spPr>
            <a:xfrm rot="4200000">
              <a:off x="5056636" y="2360713"/>
              <a:ext cx="703663" cy="306457"/>
            </a:xfrm>
            <a:prstGeom prst="rect">
              <a:avLst/>
            </a:prstGeom>
            <a:noFill/>
          </p:spPr>
          <p:txBody>
            <a:bodyPr wrap="none" rtlCol="0">
              <a:spAutoFit/>
            </a:bodyPr>
            <a:lstStyle/>
            <a:p>
              <a:r>
                <a:rPr lang="en-US" sz="1100" b="1" dirty="0">
                  <a:solidFill>
                    <a:srgbClr val="FF0000"/>
                  </a:solidFill>
                </a:rPr>
                <a:t>~2.5 cells</a:t>
              </a:r>
            </a:p>
          </p:txBody>
        </p:sp>
      </p:grpSp>
    </p:spTree>
    <p:extLst>
      <p:ext uri="{BB962C8B-B14F-4D97-AF65-F5344CB8AC3E}">
        <p14:creationId xmlns:p14="http://schemas.microsoft.com/office/powerpoint/2010/main" val="146638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30" y="5027407"/>
            <a:ext cx="11010831" cy="1833582"/>
          </a:xfrm>
        </p:spPr>
        <p:txBody>
          <a:bodyPr>
            <a:normAutofit/>
          </a:bodyPr>
          <a:lstStyle/>
          <a:p>
            <a:pPr algn="ctr"/>
            <a:r>
              <a:rPr lang="en-US" sz="3200" cap="none" dirty="0"/>
              <a:t>1G Advanced Mobile Phone Services (AMPS) architecture</a:t>
            </a:r>
          </a:p>
        </p:txBody>
      </p:sp>
      <p:sp>
        <p:nvSpPr>
          <p:cNvPr id="4" name="Date Placeholder 3"/>
          <p:cNvSpPr>
            <a:spLocks noGrp="1"/>
          </p:cNvSpPr>
          <p:nvPr>
            <p:ph type="dt" sz="half" idx="10"/>
          </p:nvPr>
        </p:nvSpPr>
        <p:spPr/>
        <p:txBody>
          <a:bodyPr/>
          <a:lstStyle/>
          <a:p>
            <a:fld id="{1C24DEE3-42BD-446D-9FA8-3E2960E91C1E}"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34</a:t>
            </a:fld>
            <a:endParaRPr lang="en-US" dirty="0"/>
          </a:p>
        </p:txBody>
      </p:sp>
      <p:grpSp>
        <p:nvGrpSpPr>
          <p:cNvPr id="10" name="Group 9"/>
          <p:cNvGrpSpPr/>
          <p:nvPr/>
        </p:nvGrpSpPr>
        <p:grpSpPr>
          <a:xfrm>
            <a:off x="793656" y="640080"/>
            <a:ext cx="9966960" cy="4297680"/>
            <a:chOff x="548640" y="640080"/>
            <a:chExt cx="8503920" cy="3931920"/>
          </a:xfrm>
        </p:grpSpPr>
        <p:pic>
          <p:nvPicPr>
            <p:cNvPr id="7" name="Picture 6"/>
            <p:cNvPicPr>
              <a:picLocks/>
            </p:cNvPicPr>
            <p:nvPr/>
          </p:nvPicPr>
          <p:blipFill>
            <a:blip r:embed="rId2"/>
            <a:stretch>
              <a:fillRect/>
            </a:stretch>
          </p:blipFill>
          <p:spPr>
            <a:xfrm>
              <a:off x="548640" y="640080"/>
              <a:ext cx="8503920" cy="3931920"/>
            </a:xfrm>
            <a:prstGeom prst="rect">
              <a:avLst/>
            </a:prstGeom>
          </p:spPr>
        </p:pic>
        <p:sp>
          <p:nvSpPr>
            <p:cNvPr id="8" name="TextBox 7"/>
            <p:cNvSpPr txBox="1"/>
            <p:nvPr/>
          </p:nvSpPr>
          <p:spPr>
            <a:xfrm>
              <a:off x="1666866" y="3067034"/>
              <a:ext cx="2218749" cy="276999"/>
            </a:xfrm>
            <a:prstGeom prst="rect">
              <a:avLst/>
            </a:prstGeom>
            <a:noFill/>
          </p:spPr>
          <p:txBody>
            <a:bodyPr wrap="none" rtlCol="0">
              <a:spAutoFit/>
            </a:bodyPr>
            <a:lstStyle/>
            <a:p>
              <a:r>
                <a:rPr lang="en-US" sz="1200" dirty="0">
                  <a:solidFill>
                    <a:schemeClr val="bg1"/>
                  </a:solidFill>
                  <a:latin typeface="Arial Narrow" panose="020B0606020202030204" pitchFamily="34" charset="0"/>
                </a:rPr>
                <a:t>Public Switching Telephone Network</a:t>
              </a:r>
            </a:p>
          </p:txBody>
        </p:sp>
        <p:sp>
          <p:nvSpPr>
            <p:cNvPr id="9" name="TextBox 8"/>
            <p:cNvSpPr txBox="1"/>
            <p:nvPr/>
          </p:nvSpPr>
          <p:spPr>
            <a:xfrm>
              <a:off x="3943342" y="3319460"/>
              <a:ext cx="2469972" cy="307777"/>
            </a:xfrm>
            <a:prstGeom prst="rect">
              <a:avLst/>
            </a:prstGeom>
            <a:noFill/>
          </p:spPr>
          <p:txBody>
            <a:bodyPr wrap="none" rtlCol="0">
              <a:spAutoFit/>
            </a:bodyPr>
            <a:lstStyle/>
            <a:p>
              <a:r>
                <a:rPr lang="en-US" sz="1400" dirty="0">
                  <a:solidFill>
                    <a:schemeClr val="bg1"/>
                  </a:solidFill>
                  <a:latin typeface="Arial Narrow" panose="020B0606020202030204" pitchFamily="34" charset="0"/>
                </a:rPr>
                <a:t>Mobile Telephone Switching Office </a:t>
              </a:r>
            </a:p>
          </p:txBody>
        </p:sp>
      </p:grpSp>
    </p:spTree>
    <p:extLst>
      <p:ext uri="{BB962C8B-B14F-4D97-AF65-F5344CB8AC3E}">
        <p14:creationId xmlns:p14="http://schemas.microsoft.com/office/powerpoint/2010/main" val="16711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99" y="5631197"/>
            <a:ext cx="10685820" cy="1507067"/>
          </a:xfrm>
        </p:spPr>
        <p:txBody>
          <a:bodyPr>
            <a:normAutofit fontScale="90000"/>
          </a:bodyPr>
          <a:lstStyle/>
          <a:p>
            <a:pPr algn="ctr"/>
            <a:r>
              <a:rPr lang="en-US" sz="3200" dirty="0"/>
              <a:t>2G </a:t>
            </a:r>
            <a:r>
              <a:rPr lang="en-US" sz="3200" cap="none" dirty="0"/>
              <a:t>Global System for Mobile Communication (GSM) architecture</a:t>
            </a:r>
            <a:r>
              <a:rPr lang="en-US" dirty="0"/>
              <a:t/>
            </a:r>
            <a:br>
              <a:rPr lang="en-US" dirty="0"/>
            </a:br>
            <a:endParaRPr lang="en-US" dirty="0"/>
          </a:p>
        </p:txBody>
      </p:sp>
      <p:sp>
        <p:nvSpPr>
          <p:cNvPr id="3" name="Content Placeholder 2"/>
          <p:cNvSpPr>
            <a:spLocks noGrp="1"/>
          </p:cNvSpPr>
          <p:nvPr>
            <p:ph idx="1"/>
          </p:nvPr>
        </p:nvSpPr>
        <p:spPr>
          <a:xfrm>
            <a:off x="2406972" y="685800"/>
            <a:ext cx="8534400" cy="3615267"/>
          </a:xfrm>
        </p:spPr>
        <p:txBody>
          <a:bodyPr/>
          <a:lstStyle/>
          <a:p>
            <a:endParaRPr lang="en-US" dirty="0"/>
          </a:p>
        </p:txBody>
      </p:sp>
      <p:sp>
        <p:nvSpPr>
          <p:cNvPr id="4" name="Date Placeholder 3"/>
          <p:cNvSpPr>
            <a:spLocks noGrp="1"/>
          </p:cNvSpPr>
          <p:nvPr>
            <p:ph type="dt" sz="half" idx="10"/>
          </p:nvPr>
        </p:nvSpPr>
        <p:spPr/>
        <p:txBody>
          <a:bodyPr/>
          <a:lstStyle/>
          <a:p>
            <a:fld id="{DF0C38DE-F107-48E1-88CC-417AAAEF70AC}" type="datetime1">
              <a:rPr lang="en-US" smtClean="0"/>
              <a:t>8/26/2024</a:t>
            </a:fld>
            <a:endParaRPr lang="en-US" dirty="0"/>
          </a:p>
        </p:txBody>
      </p:sp>
      <p:sp>
        <p:nvSpPr>
          <p:cNvPr id="5" name="Footer Placeholder 4"/>
          <p:cNvSpPr>
            <a:spLocks noGrp="1"/>
          </p:cNvSpPr>
          <p:nvPr>
            <p:ph type="ftr" sz="quarter" idx="11"/>
          </p:nvPr>
        </p:nvSpPr>
        <p:spPr>
          <a:xfrm>
            <a:off x="608012" y="6362700"/>
            <a:ext cx="7543800" cy="365125"/>
          </a:xfrm>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7" name="Picture 6"/>
          <p:cNvPicPr>
            <a:picLocks noChangeAspect="1"/>
          </p:cNvPicPr>
          <p:nvPr/>
        </p:nvPicPr>
        <p:blipFill>
          <a:blip r:embed="rId2"/>
          <a:stretch>
            <a:fillRect/>
          </a:stretch>
        </p:blipFill>
        <p:spPr>
          <a:xfrm>
            <a:off x="2079933" y="457200"/>
            <a:ext cx="8000015" cy="4663440"/>
          </a:xfrm>
          <a:prstGeom prst="rect">
            <a:avLst/>
          </a:prstGeom>
        </p:spPr>
      </p:pic>
      <p:sp>
        <p:nvSpPr>
          <p:cNvPr id="8" name="TextBox 7"/>
          <p:cNvSpPr txBox="1"/>
          <p:nvPr/>
        </p:nvSpPr>
        <p:spPr>
          <a:xfrm>
            <a:off x="1756046" y="5133964"/>
            <a:ext cx="1899879" cy="338554"/>
          </a:xfrm>
          <a:prstGeom prst="rect">
            <a:avLst/>
          </a:prstGeom>
          <a:noFill/>
        </p:spPr>
        <p:txBody>
          <a:bodyPr wrap="none" rtlCol="0">
            <a:spAutoFit/>
          </a:bodyPr>
          <a:lstStyle/>
          <a:p>
            <a:r>
              <a:rPr lang="en-US" sz="1600" dirty="0">
                <a:latin typeface="Arial Narrow" panose="020B0606020202030204" pitchFamily="34" charset="0"/>
              </a:rPr>
              <a:t>Mobile Stat Subsystem</a:t>
            </a:r>
          </a:p>
        </p:txBody>
      </p:sp>
      <p:sp>
        <p:nvSpPr>
          <p:cNvPr id="9" name="TextBox 8"/>
          <p:cNvSpPr txBox="1"/>
          <p:nvPr/>
        </p:nvSpPr>
        <p:spPr>
          <a:xfrm flipH="1">
            <a:off x="3721068" y="5138725"/>
            <a:ext cx="2011682" cy="338554"/>
          </a:xfrm>
          <a:prstGeom prst="rect">
            <a:avLst/>
          </a:prstGeom>
          <a:noFill/>
        </p:spPr>
        <p:txBody>
          <a:bodyPr wrap="square" rtlCol="0">
            <a:spAutoFit/>
          </a:bodyPr>
          <a:lstStyle/>
          <a:p>
            <a:r>
              <a:rPr lang="en-US" sz="1600" dirty="0">
                <a:latin typeface="Arial Narrow" panose="020B0606020202030204" pitchFamily="34" charset="0"/>
              </a:rPr>
              <a:t>Base Stat Subsystem </a:t>
            </a:r>
          </a:p>
        </p:txBody>
      </p:sp>
      <p:sp>
        <p:nvSpPr>
          <p:cNvPr id="10" name="TextBox 9"/>
          <p:cNvSpPr txBox="1"/>
          <p:nvPr/>
        </p:nvSpPr>
        <p:spPr>
          <a:xfrm>
            <a:off x="6204260" y="5138726"/>
            <a:ext cx="2333619" cy="338554"/>
          </a:xfrm>
          <a:prstGeom prst="rect">
            <a:avLst/>
          </a:prstGeom>
          <a:noFill/>
        </p:spPr>
        <p:txBody>
          <a:bodyPr wrap="square" rtlCol="0">
            <a:spAutoFit/>
          </a:bodyPr>
          <a:lstStyle/>
          <a:p>
            <a:r>
              <a:rPr lang="en-US" sz="1600" dirty="0">
                <a:latin typeface="Arial Narrow" panose="020B0606020202030204" pitchFamily="34" charset="0"/>
              </a:rPr>
              <a:t>Network Switching System</a:t>
            </a:r>
          </a:p>
        </p:txBody>
      </p:sp>
      <p:sp>
        <p:nvSpPr>
          <p:cNvPr id="11" name="TextBox 10"/>
          <p:cNvSpPr txBox="1"/>
          <p:nvPr/>
        </p:nvSpPr>
        <p:spPr>
          <a:xfrm>
            <a:off x="2494241" y="2105065"/>
            <a:ext cx="1172116" cy="338554"/>
          </a:xfrm>
          <a:prstGeom prst="rect">
            <a:avLst/>
          </a:prstGeom>
          <a:noFill/>
        </p:spPr>
        <p:txBody>
          <a:bodyPr wrap="none" rtlCol="0">
            <a:spAutoFit/>
          </a:bodyPr>
          <a:lstStyle/>
          <a:p>
            <a:r>
              <a:rPr lang="en-US" sz="1600" dirty="0">
                <a:solidFill>
                  <a:schemeClr val="bg1"/>
                </a:solidFill>
                <a:latin typeface="Arial Narrow" panose="020B0606020202030204" pitchFamily="34" charset="0"/>
              </a:rPr>
              <a:t>(air interface)</a:t>
            </a:r>
          </a:p>
        </p:txBody>
      </p:sp>
      <p:sp>
        <p:nvSpPr>
          <p:cNvPr id="12" name="TextBox 11"/>
          <p:cNvSpPr txBox="1"/>
          <p:nvPr/>
        </p:nvSpPr>
        <p:spPr>
          <a:xfrm>
            <a:off x="3908702" y="1266815"/>
            <a:ext cx="4229100" cy="307777"/>
          </a:xfrm>
          <a:prstGeom prst="rect">
            <a:avLst/>
          </a:prstGeom>
          <a:noFill/>
        </p:spPr>
        <p:txBody>
          <a:bodyPr wrap="square" rtlCol="0">
            <a:spAutoFit/>
          </a:bodyPr>
          <a:lstStyle/>
          <a:p>
            <a:r>
              <a:rPr lang="en-US" sz="1400" dirty="0">
                <a:solidFill>
                  <a:schemeClr val="bg1"/>
                </a:solidFill>
                <a:latin typeface="Arial Narrow" panose="020B0606020202030204" pitchFamily="34" charset="0"/>
              </a:rPr>
              <a:t>(base and switching interface)</a:t>
            </a:r>
          </a:p>
        </p:txBody>
      </p:sp>
      <p:sp>
        <p:nvSpPr>
          <p:cNvPr id="13" name="TextBox 12"/>
          <p:cNvSpPr txBox="1"/>
          <p:nvPr/>
        </p:nvSpPr>
        <p:spPr>
          <a:xfrm>
            <a:off x="8690256" y="1395417"/>
            <a:ext cx="1252266" cy="523220"/>
          </a:xfrm>
          <a:prstGeom prst="rect">
            <a:avLst/>
          </a:prstGeom>
          <a:noFill/>
        </p:spPr>
        <p:txBody>
          <a:bodyPr wrap="none" rtlCol="0">
            <a:spAutoFit/>
          </a:bodyPr>
          <a:lstStyle/>
          <a:p>
            <a:r>
              <a:rPr lang="en-US" sz="1400" dirty="0">
                <a:solidFill>
                  <a:schemeClr val="bg1"/>
                </a:solidFill>
                <a:latin typeface="Arial Narrow" panose="020B0606020202030204" pitchFamily="34" charset="0"/>
              </a:rPr>
              <a:t>(B,C,D,H,F,G,H</a:t>
            </a:r>
          </a:p>
          <a:p>
            <a:r>
              <a:rPr lang="en-US" sz="1400" dirty="0">
                <a:solidFill>
                  <a:schemeClr val="bg1"/>
                </a:solidFill>
                <a:latin typeface="Arial Narrow" panose="020B0606020202030204" pitchFamily="34" charset="0"/>
              </a:rPr>
              <a:t>other interfaces)</a:t>
            </a:r>
          </a:p>
        </p:txBody>
      </p:sp>
      <p:sp>
        <p:nvSpPr>
          <p:cNvPr id="14" name="TextBox 13"/>
          <p:cNvSpPr txBox="1"/>
          <p:nvPr/>
        </p:nvSpPr>
        <p:spPr>
          <a:xfrm>
            <a:off x="9290366" y="2867024"/>
            <a:ext cx="1638404" cy="393954"/>
          </a:xfrm>
          <a:prstGeom prst="rect">
            <a:avLst/>
          </a:prstGeom>
          <a:noFill/>
        </p:spPr>
        <p:txBody>
          <a:bodyPr wrap="square" rtlCol="0">
            <a:spAutoFit/>
          </a:bodyPr>
          <a:lstStyle/>
          <a:p>
            <a:pPr>
              <a:lnSpc>
                <a:spcPct val="70000"/>
              </a:lnSpc>
            </a:pPr>
            <a:r>
              <a:rPr lang="en-US" sz="1400" dirty="0">
                <a:solidFill>
                  <a:schemeClr val="bg1"/>
                </a:solidFill>
                <a:latin typeface="Arial Narrow" panose="020B0606020202030204" pitchFamily="34" charset="0"/>
              </a:rPr>
              <a:t>Public </a:t>
            </a:r>
            <a:r>
              <a:rPr lang="en-US" sz="1400" dirty="0" err="1">
                <a:solidFill>
                  <a:schemeClr val="bg1"/>
                </a:solidFill>
                <a:latin typeface="Arial Narrow" panose="020B0606020202030204" pitchFamily="34" charset="0"/>
              </a:rPr>
              <a:t>Swit</a:t>
            </a:r>
            <a:r>
              <a:rPr lang="en-US" sz="1400" dirty="0">
                <a:solidFill>
                  <a:schemeClr val="bg1"/>
                </a:solidFill>
                <a:latin typeface="Arial Narrow" panose="020B0606020202030204" pitchFamily="34" charset="0"/>
              </a:rPr>
              <a:t> Tel </a:t>
            </a:r>
            <a:r>
              <a:rPr lang="en-US" sz="1400" dirty="0" err="1">
                <a:solidFill>
                  <a:schemeClr val="bg1"/>
                </a:solidFill>
                <a:latin typeface="Arial Narrow" panose="020B0606020202030204" pitchFamily="34" charset="0"/>
              </a:rPr>
              <a:t>Netw</a:t>
            </a:r>
            <a:endParaRPr lang="en-US" sz="1400" dirty="0">
              <a:solidFill>
                <a:schemeClr val="bg1"/>
              </a:solidFill>
              <a:latin typeface="Arial Narrow" panose="020B0606020202030204" pitchFamily="34" charset="0"/>
            </a:endParaRPr>
          </a:p>
          <a:p>
            <a:pPr>
              <a:lnSpc>
                <a:spcPct val="70000"/>
              </a:lnSpc>
            </a:pPr>
            <a:r>
              <a:rPr lang="en-US" sz="1400" dirty="0" err="1">
                <a:solidFill>
                  <a:schemeClr val="bg1"/>
                </a:solidFill>
                <a:latin typeface="Arial Narrow" panose="020B0606020202030204" pitchFamily="34" charset="0"/>
              </a:rPr>
              <a:t>Integr</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Serv</a:t>
            </a:r>
            <a:r>
              <a:rPr lang="en-US" sz="1400" dirty="0">
                <a:solidFill>
                  <a:schemeClr val="bg1"/>
                </a:solidFill>
                <a:latin typeface="Arial Narrow" panose="020B0606020202030204" pitchFamily="34" charset="0"/>
              </a:rPr>
              <a:t> Digit </a:t>
            </a:r>
            <a:r>
              <a:rPr lang="en-US" sz="1400" dirty="0" err="1">
                <a:solidFill>
                  <a:schemeClr val="bg1"/>
                </a:solidFill>
                <a:latin typeface="Arial Narrow" panose="020B0606020202030204" pitchFamily="34" charset="0"/>
              </a:rPr>
              <a:t>Netw</a:t>
            </a:r>
            <a:endParaRPr lang="en-US" sz="1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146137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461" y="5692420"/>
            <a:ext cx="10898189" cy="1013184"/>
          </a:xfrm>
        </p:spPr>
        <p:txBody>
          <a:bodyPr>
            <a:normAutofit fontScale="90000"/>
          </a:bodyPr>
          <a:lstStyle/>
          <a:p>
            <a:pPr algn="ctr"/>
            <a:r>
              <a:rPr lang="en-US" sz="3200" cap="none" dirty="0"/>
              <a:t>3G Universal Mobile Telecommunications Service (UMTS) architecture</a:t>
            </a:r>
          </a:p>
        </p:txBody>
      </p:sp>
      <p:sp>
        <p:nvSpPr>
          <p:cNvPr id="4" name="Date Placeholder 3"/>
          <p:cNvSpPr>
            <a:spLocks noGrp="1"/>
          </p:cNvSpPr>
          <p:nvPr>
            <p:ph type="dt" sz="half" idx="10"/>
          </p:nvPr>
        </p:nvSpPr>
        <p:spPr/>
        <p:txBody>
          <a:bodyPr/>
          <a:lstStyle/>
          <a:p>
            <a:fld id="{DF2A7AFD-59D6-49D2-A88F-687B998CB00B}"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36</a:t>
            </a:fld>
            <a:endParaRPr lang="en-US" dirty="0"/>
          </a:p>
        </p:txBody>
      </p:sp>
      <p:grpSp>
        <p:nvGrpSpPr>
          <p:cNvPr id="3" name="Group 2"/>
          <p:cNvGrpSpPr/>
          <p:nvPr/>
        </p:nvGrpSpPr>
        <p:grpSpPr>
          <a:xfrm>
            <a:off x="258042" y="164892"/>
            <a:ext cx="11033208" cy="5413583"/>
            <a:chOff x="-152770" y="260777"/>
            <a:chExt cx="11033208" cy="4937760"/>
          </a:xfrm>
        </p:grpSpPr>
        <p:pic>
          <p:nvPicPr>
            <p:cNvPr id="9" name="Picture 8"/>
            <p:cNvPicPr>
              <a:picLocks noChangeAspect="1"/>
            </p:cNvPicPr>
            <p:nvPr/>
          </p:nvPicPr>
          <p:blipFill>
            <a:blip r:embed="rId2"/>
            <a:stretch>
              <a:fillRect/>
            </a:stretch>
          </p:blipFill>
          <p:spPr>
            <a:xfrm>
              <a:off x="-152770" y="2056552"/>
              <a:ext cx="7091733" cy="3003855"/>
            </a:xfrm>
            <a:prstGeom prst="rect">
              <a:avLst/>
            </a:prstGeom>
          </p:spPr>
        </p:pic>
        <p:pic>
          <p:nvPicPr>
            <p:cNvPr id="22" name="Picture 21"/>
            <p:cNvPicPr>
              <a:picLocks noChangeAspect="1"/>
            </p:cNvPicPr>
            <p:nvPr/>
          </p:nvPicPr>
          <p:blipFill>
            <a:blip r:embed="rId3"/>
            <a:stretch>
              <a:fillRect/>
            </a:stretch>
          </p:blipFill>
          <p:spPr>
            <a:xfrm>
              <a:off x="344577" y="260777"/>
              <a:ext cx="10535861" cy="4937760"/>
            </a:xfrm>
            <a:prstGeom prst="rect">
              <a:avLst/>
            </a:prstGeom>
          </p:spPr>
        </p:pic>
        <p:sp>
          <p:nvSpPr>
            <p:cNvPr id="23" name="TextBox 22"/>
            <p:cNvSpPr txBox="1"/>
            <p:nvPr/>
          </p:nvSpPr>
          <p:spPr>
            <a:xfrm>
              <a:off x="382504" y="4004253"/>
              <a:ext cx="1601683" cy="307777"/>
            </a:xfrm>
            <a:prstGeom prst="rect">
              <a:avLst/>
            </a:prstGeom>
            <a:noFill/>
          </p:spPr>
          <p:txBody>
            <a:bodyPr wrap="square" rtlCol="0">
              <a:spAutoFit/>
            </a:bodyPr>
            <a:lstStyle/>
            <a:p>
              <a:r>
                <a:rPr lang="en-US" sz="1400" dirty="0">
                  <a:solidFill>
                    <a:schemeClr val="bg1"/>
                  </a:solidFill>
                  <a:latin typeface="Arial Narrow" panose="020B0606020202030204" pitchFamily="34" charset="0"/>
                </a:rPr>
                <a:t>Mob Stat Subsystem</a:t>
              </a:r>
            </a:p>
          </p:txBody>
        </p:sp>
        <p:sp>
          <p:nvSpPr>
            <p:cNvPr id="24" name="TextBox 23"/>
            <p:cNvSpPr txBox="1"/>
            <p:nvPr/>
          </p:nvSpPr>
          <p:spPr>
            <a:xfrm>
              <a:off x="3858893" y="4887078"/>
              <a:ext cx="4670612" cy="280725"/>
            </a:xfrm>
            <a:prstGeom prst="rect">
              <a:avLst/>
            </a:prstGeom>
            <a:noFill/>
          </p:spPr>
          <p:txBody>
            <a:bodyPr wrap="square" rtlCol="0">
              <a:spAutoFit/>
            </a:bodyPr>
            <a:lstStyle/>
            <a:p>
              <a:r>
                <a:rPr lang="en-US" sz="1400" dirty="0">
                  <a:solidFill>
                    <a:schemeClr val="bg1"/>
                  </a:solidFill>
                  <a:latin typeface="Arial Black" panose="020B0A04020102020204" pitchFamily="34" charset="0"/>
                </a:rPr>
                <a:t>(Universal Terrestrial Radio Access Network)</a:t>
              </a:r>
            </a:p>
          </p:txBody>
        </p:sp>
        <p:sp>
          <p:nvSpPr>
            <p:cNvPr id="25" name="TextBox 24"/>
            <p:cNvSpPr txBox="1"/>
            <p:nvPr/>
          </p:nvSpPr>
          <p:spPr>
            <a:xfrm>
              <a:off x="3316953" y="3830926"/>
              <a:ext cx="1091966" cy="276999"/>
            </a:xfrm>
            <a:prstGeom prst="rect">
              <a:avLst/>
            </a:prstGeom>
            <a:noFill/>
          </p:spPr>
          <p:txBody>
            <a:bodyPr wrap="none" rtlCol="0">
              <a:spAutoFit/>
            </a:bodyPr>
            <a:lstStyle/>
            <a:p>
              <a:r>
                <a:rPr lang="en-US" sz="1200" dirty="0">
                  <a:solidFill>
                    <a:schemeClr val="bg1"/>
                  </a:solidFill>
                  <a:latin typeface="Arial Narrow" panose="020B0606020202030204" pitchFamily="34" charset="0"/>
                </a:rPr>
                <a:t>Radio Net </a:t>
              </a:r>
              <a:r>
                <a:rPr lang="en-US" sz="1200" dirty="0" err="1">
                  <a:solidFill>
                    <a:schemeClr val="bg1"/>
                  </a:solidFill>
                  <a:latin typeface="Arial Narrow" panose="020B0606020202030204" pitchFamily="34" charset="0"/>
                </a:rPr>
                <a:t>Contr</a:t>
              </a:r>
              <a:endParaRPr lang="en-US" sz="1200" dirty="0">
                <a:solidFill>
                  <a:schemeClr val="bg1"/>
                </a:solidFill>
                <a:latin typeface="Arial Narrow" panose="020B0606020202030204" pitchFamily="34" charset="0"/>
              </a:endParaRPr>
            </a:p>
          </p:txBody>
        </p:sp>
        <p:sp>
          <p:nvSpPr>
            <p:cNvPr id="26" name="TextBox 25"/>
            <p:cNvSpPr txBox="1"/>
            <p:nvPr/>
          </p:nvSpPr>
          <p:spPr>
            <a:xfrm>
              <a:off x="6627916" y="4100326"/>
              <a:ext cx="1700466" cy="308797"/>
            </a:xfrm>
            <a:prstGeom prst="rect">
              <a:avLst/>
            </a:prstGeom>
            <a:noFill/>
          </p:spPr>
          <p:txBody>
            <a:bodyPr wrap="none" rtlCol="0">
              <a:spAutoFit/>
            </a:bodyPr>
            <a:lstStyle/>
            <a:p>
              <a:r>
                <a:rPr lang="en-US" sz="1600" dirty="0">
                  <a:solidFill>
                    <a:schemeClr val="bg1"/>
                  </a:solidFill>
                  <a:latin typeface="Arial Black" panose="020B0A04020102020204" pitchFamily="34" charset="0"/>
                </a:rPr>
                <a:t>(</a:t>
              </a:r>
              <a:r>
                <a:rPr lang="en-US" sz="1400" dirty="0">
                  <a:solidFill>
                    <a:schemeClr val="bg1"/>
                  </a:solidFill>
                  <a:latin typeface="Arial Black" panose="020B0A04020102020204" pitchFamily="34" charset="0"/>
                </a:rPr>
                <a:t>Core Network)</a:t>
              </a:r>
            </a:p>
          </p:txBody>
        </p:sp>
        <p:sp>
          <p:nvSpPr>
            <p:cNvPr id="27" name="TextBox 26"/>
            <p:cNvSpPr txBox="1"/>
            <p:nvPr/>
          </p:nvSpPr>
          <p:spPr>
            <a:xfrm>
              <a:off x="5163679" y="1733183"/>
              <a:ext cx="1875620" cy="364943"/>
            </a:xfrm>
            <a:prstGeom prst="rect">
              <a:avLst/>
            </a:prstGeom>
            <a:noFill/>
          </p:spPr>
          <p:txBody>
            <a:bodyPr wrap="square" rtlCol="0">
              <a:spAutoFit/>
            </a:bodyPr>
            <a:lstStyle/>
            <a:p>
              <a:r>
                <a:rPr lang="en-US" sz="1000" dirty="0">
                  <a:solidFill>
                    <a:schemeClr val="bg1"/>
                  </a:solidFill>
                  <a:latin typeface="Arial Black" panose="020B0A04020102020204" pitchFamily="34" charset="0"/>
                </a:rPr>
                <a:t>Mobile </a:t>
              </a:r>
              <a:r>
                <a:rPr lang="en-US" sz="1000" dirty="0" err="1">
                  <a:solidFill>
                    <a:schemeClr val="bg1"/>
                  </a:solidFill>
                  <a:latin typeface="Arial Black" panose="020B0A04020102020204" pitchFamily="34" charset="0"/>
                </a:rPr>
                <a:t>Serv</a:t>
              </a:r>
              <a:r>
                <a:rPr lang="en-US" sz="1000" dirty="0">
                  <a:solidFill>
                    <a:schemeClr val="bg1"/>
                  </a:solidFill>
                  <a:latin typeface="Arial Black" panose="020B0A04020102020204" pitchFamily="34" charset="0"/>
                </a:rPr>
                <a:t> Center/</a:t>
              </a:r>
            </a:p>
            <a:p>
              <a:r>
                <a:rPr lang="en-US" sz="1000" dirty="0">
                  <a:solidFill>
                    <a:schemeClr val="bg1"/>
                  </a:solidFill>
                  <a:latin typeface="Arial Black" panose="020B0A04020102020204" pitchFamily="34" charset="0"/>
                </a:rPr>
                <a:t>Visitor </a:t>
              </a:r>
              <a:r>
                <a:rPr lang="en-US" sz="1000" dirty="0" err="1">
                  <a:solidFill>
                    <a:schemeClr val="bg1"/>
                  </a:solidFill>
                  <a:latin typeface="Arial Black" panose="020B0A04020102020204" pitchFamily="34" charset="0"/>
                </a:rPr>
                <a:t>Locat</a:t>
              </a:r>
              <a:r>
                <a:rPr lang="en-US" sz="1000" dirty="0">
                  <a:solidFill>
                    <a:schemeClr val="bg1"/>
                  </a:solidFill>
                  <a:latin typeface="Arial Black" panose="020B0A04020102020204" pitchFamily="34" charset="0"/>
                </a:rPr>
                <a:t> Register</a:t>
              </a:r>
            </a:p>
          </p:txBody>
        </p:sp>
        <p:sp>
          <p:nvSpPr>
            <p:cNvPr id="28" name="TextBox 27"/>
            <p:cNvSpPr txBox="1"/>
            <p:nvPr/>
          </p:nvSpPr>
          <p:spPr>
            <a:xfrm>
              <a:off x="5181618" y="3819954"/>
              <a:ext cx="1404458" cy="280725"/>
            </a:xfrm>
            <a:prstGeom prst="rect">
              <a:avLst/>
            </a:prstGeom>
            <a:noFill/>
          </p:spPr>
          <p:txBody>
            <a:bodyPr wrap="square" rtlCol="0">
              <a:spAutoFit/>
            </a:bodyPr>
            <a:lstStyle/>
            <a:p>
              <a:pPr>
                <a:lnSpc>
                  <a:spcPct val="70000"/>
                </a:lnSpc>
              </a:pPr>
              <a:r>
                <a:rPr lang="en-US" sz="1000" dirty="0">
                  <a:solidFill>
                    <a:schemeClr val="bg1"/>
                  </a:solidFill>
                  <a:latin typeface="Arial Black" panose="020B0A04020102020204" pitchFamily="34" charset="0"/>
                </a:rPr>
                <a:t>Serving GPRS</a:t>
              </a:r>
            </a:p>
            <a:p>
              <a:pPr>
                <a:lnSpc>
                  <a:spcPct val="70000"/>
                </a:lnSpc>
              </a:pPr>
              <a:r>
                <a:rPr lang="en-US" sz="1000" dirty="0">
                  <a:solidFill>
                    <a:schemeClr val="bg1"/>
                  </a:solidFill>
                  <a:latin typeface="Arial Black" panose="020B0A04020102020204" pitchFamily="34" charset="0"/>
                </a:rPr>
                <a:t>Support Network</a:t>
              </a:r>
            </a:p>
          </p:txBody>
        </p:sp>
        <p:sp>
          <p:nvSpPr>
            <p:cNvPr id="29" name="TextBox 28"/>
            <p:cNvSpPr txBox="1"/>
            <p:nvPr/>
          </p:nvSpPr>
          <p:spPr>
            <a:xfrm>
              <a:off x="6457002" y="3814595"/>
              <a:ext cx="1405102" cy="533377"/>
            </a:xfrm>
            <a:prstGeom prst="rect">
              <a:avLst/>
            </a:prstGeom>
            <a:noFill/>
          </p:spPr>
          <p:txBody>
            <a:bodyPr wrap="square" rtlCol="0">
              <a:spAutoFit/>
            </a:bodyPr>
            <a:lstStyle/>
            <a:p>
              <a:pPr>
                <a:lnSpc>
                  <a:spcPct val="70000"/>
                </a:lnSpc>
              </a:pPr>
              <a:r>
                <a:rPr lang="en-US" sz="1000" dirty="0">
                  <a:solidFill>
                    <a:schemeClr val="bg1"/>
                  </a:solidFill>
                  <a:latin typeface="Arial Black" panose="020B0A04020102020204" pitchFamily="34" charset="0"/>
                </a:rPr>
                <a:t>Gateway GPRS</a:t>
              </a:r>
            </a:p>
            <a:p>
              <a:pPr>
                <a:lnSpc>
                  <a:spcPct val="70000"/>
                </a:lnSpc>
              </a:pPr>
              <a:r>
                <a:rPr lang="en-US" sz="1000" dirty="0">
                  <a:solidFill>
                    <a:schemeClr val="bg1"/>
                  </a:solidFill>
                  <a:latin typeface="Arial Black" panose="020B0A04020102020204" pitchFamily="34" charset="0"/>
                </a:rPr>
                <a:t>Support Network</a:t>
              </a:r>
            </a:p>
            <a:p>
              <a:endParaRPr lang="en-US" dirty="0"/>
            </a:p>
          </p:txBody>
        </p:sp>
        <p:sp>
          <p:nvSpPr>
            <p:cNvPr id="30" name="TextBox 29"/>
            <p:cNvSpPr txBox="1"/>
            <p:nvPr/>
          </p:nvSpPr>
          <p:spPr>
            <a:xfrm>
              <a:off x="5862123" y="2767113"/>
              <a:ext cx="1814920" cy="224580"/>
            </a:xfrm>
            <a:prstGeom prst="rect">
              <a:avLst/>
            </a:prstGeom>
            <a:noFill/>
          </p:spPr>
          <p:txBody>
            <a:bodyPr wrap="none" rtlCol="0">
              <a:spAutoFit/>
            </a:bodyPr>
            <a:lstStyle/>
            <a:p>
              <a:r>
                <a:rPr lang="en-US" sz="1000" dirty="0">
                  <a:solidFill>
                    <a:schemeClr val="bg1"/>
                  </a:solidFill>
                  <a:latin typeface="Arial Black" panose="020B0A04020102020204" pitchFamily="34" charset="0"/>
                </a:rPr>
                <a:t>Home Location Service</a:t>
              </a:r>
            </a:p>
          </p:txBody>
        </p:sp>
      </p:grpSp>
    </p:spTree>
    <p:extLst>
      <p:ext uri="{BB962C8B-B14F-4D97-AF65-F5344CB8AC3E}">
        <p14:creationId xmlns:p14="http://schemas.microsoft.com/office/powerpoint/2010/main" val="2899671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541" y="5084971"/>
            <a:ext cx="12413130" cy="1507067"/>
          </a:xfrm>
        </p:spPr>
        <p:txBody>
          <a:bodyPr>
            <a:normAutofit/>
          </a:bodyPr>
          <a:lstStyle/>
          <a:p>
            <a:r>
              <a:rPr lang="en-US" sz="3200" cap="none" dirty="0"/>
              <a:t>4G Long Term Evolution (LTE) Network architecture</a:t>
            </a:r>
          </a:p>
        </p:txBody>
      </p:sp>
      <p:pic>
        <p:nvPicPr>
          <p:cNvPr id="7" name="Content Placeholder 6"/>
          <p:cNvPicPr>
            <a:picLocks noGrp="1" noChangeAspect="1"/>
          </p:cNvPicPr>
          <p:nvPr>
            <p:ph idx="1"/>
          </p:nvPr>
        </p:nvPicPr>
        <p:blipFill>
          <a:blip r:embed="rId2"/>
          <a:stretch>
            <a:fillRect/>
          </a:stretch>
        </p:blipFill>
        <p:spPr>
          <a:xfrm>
            <a:off x="2286000" y="91440"/>
            <a:ext cx="7130746" cy="5295569"/>
          </a:xfrm>
          <a:prstGeom prst="rect">
            <a:avLst/>
          </a:prstGeom>
        </p:spPr>
      </p:pic>
      <p:sp>
        <p:nvSpPr>
          <p:cNvPr id="4" name="Date Placeholder 3"/>
          <p:cNvSpPr>
            <a:spLocks noGrp="1"/>
          </p:cNvSpPr>
          <p:nvPr>
            <p:ph type="dt" sz="half" idx="10"/>
          </p:nvPr>
        </p:nvSpPr>
        <p:spPr/>
        <p:txBody>
          <a:bodyPr/>
          <a:lstStyle/>
          <a:p>
            <a:fld id="{6535BEA5-6381-4780-8CD1-A6FECB5C08C8}"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37</a:t>
            </a:fld>
            <a:endParaRPr lang="en-US" dirty="0"/>
          </a:p>
        </p:txBody>
      </p:sp>
      <p:sp>
        <p:nvSpPr>
          <p:cNvPr id="8" name="TextBox 7"/>
          <p:cNvSpPr txBox="1"/>
          <p:nvPr/>
        </p:nvSpPr>
        <p:spPr>
          <a:xfrm>
            <a:off x="3191447" y="3195602"/>
            <a:ext cx="1412566" cy="307777"/>
          </a:xfrm>
          <a:prstGeom prst="rect">
            <a:avLst/>
          </a:prstGeom>
          <a:noFill/>
        </p:spPr>
        <p:txBody>
          <a:bodyPr wrap="none" rtlCol="0">
            <a:spAutoFit/>
          </a:bodyPr>
          <a:lstStyle/>
          <a:p>
            <a:r>
              <a:rPr lang="en-US" sz="1400" dirty="0">
                <a:solidFill>
                  <a:srgbClr val="0070C0"/>
                </a:solidFill>
                <a:latin typeface="Arial Narrow" panose="020B0606020202030204" pitchFamily="34" charset="0"/>
              </a:rPr>
              <a:t>enhanced</a:t>
            </a:r>
            <a:r>
              <a:rPr lang="en-US" sz="1400" dirty="0">
                <a:solidFill>
                  <a:srgbClr val="0070C0"/>
                </a:solidFill>
              </a:rPr>
              <a:t> </a:t>
            </a:r>
            <a:r>
              <a:rPr lang="en-US" sz="1400" dirty="0">
                <a:solidFill>
                  <a:srgbClr val="0070C0"/>
                </a:solidFill>
                <a:latin typeface="Arial Narrow" panose="020B0606020202030204" pitchFamily="34" charset="0"/>
              </a:rPr>
              <a:t>Node B </a:t>
            </a:r>
          </a:p>
        </p:txBody>
      </p:sp>
      <p:sp>
        <p:nvSpPr>
          <p:cNvPr id="9" name="TextBox 8"/>
          <p:cNvSpPr txBox="1"/>
          <p:nvPr/>
        </p:nvSpPr>
        <p:spPr>
          <a:xfrm>
            <a:off x="2330826" y="908432"/>
            <a:ext cx="1455848" cy="307777"/>
          </a:xfrm>
          <a:prstGeom prst="rect">
            <a:avLst/>
          </a:prstGeom>
          <a:noFill/>
        </p:spPr>
        <p:txBody>
          <a:bodyPr wrap="none" rtlCol="0">
            <a:spAutoFit/>
          </a:bodyPr>
          <a:lstStyle/>
          <a:p>
            <a:r>
              <a:rPr lang="en-US" sz="1400" dirty="0">
                <a:solidFill>
                  <a:schemeClr val="bg1"/>
                </a:solidFill>
                <a:latin typeface="Arial Narrow" panose="020B0606020202030204" pitchFamily="34" charset="0"/>
              </a:rPr>
              <a:t>Mob Manage Entity</a:t>
            </a:r>
          </a:p>
        </p:txBody>
      </p:sp>
    </p:spTree>
    <p:extLst>
      <p:ext uri="{BB962C8B-B14F-4D97-AF65-F5344CB8AC3E}">
        <p14:creationId xmlns:p14="http://schemas.microsoft.com/office/powerpoint/2010/main" val="4022816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138747"/>
            <a:ext cx="10694988" cy="1507067"/>
          </a:xfrm>
        </p:spPr>
        <p:txBody>
          <a:bodyPr/>
          <a:lstStyle/>
          <a:p>
            <a:r>
              <a:rPr lang="en-US" cap="none" dirty="0"/>
              <a:t>5G Non-standalone architecture (NSA)</a:t>
            </a:r>
          </a:p>
        </p:txBody>
      </p:sp>
      <p:pic>
        <p:nvPicPr>
          <p:cNvPr id="7" name="Content Placeholder 6"/>
          <p:cNvPicPr>
            <a:picLocks noGrp="1" noChangeAspect="1"/>
          </p:cNvPicPr>
          <p:nvPr>
            <p:ph idx="1"/>
          </p:nvPr>
        </p:nvPicPr>
        <p:blipFill>
          <a:blip r:embed="rId2"/>
          <a:stretch>
            <a:fillRect/>
          </a:stretch>
        </p:blipFill>
        <p:spPr>
          <a:xfrm>
            <a:off x="2242284" y="262368"/>
            <a:ext cx="7565028" cy="5212080"/>
          </a:xfrm>
          <a:prstGeom prst="rect">
            <a:avLst/>
          </a:prstGeom>
        </p:spPr>
      </p:pic>
      <p:sp>
        <p:nvSpPr>
          <p:cNvPr id="4" name="Date Placeholder 3"/>
          <p:cNvSpPr>
            <a:spLocks noGrp="1"/>
          </p:cNvSpPr>
          <p:nvPr>
            <p:ph type="dt" sz="half" idx="10"/>
          </p:nvPr>
        </p:nvSpPr>
        <p:spPr/>
        <p:txBody>
          <a:bodyPr/>
          <a:lstStyle/>
          <a:p>
            <a:fld id="{51FCEAE2-9613-446D-814F-DE6569D21E77}" type="datetime1">
              <a:rPr lang="en-US" smtClean="0"/>
              <a:t>8/26/2024</a:t>
            </a:fld>
            <a:endParaRPr lang="en-US" dirty="0"/>
          </a:p>
        </p:txBody>
      </p:sp>
      <p:sp>
        <p:nvSpPr>
          <p:cNvPr id="5" name="Footer Placeholder 4"/>
          <p:cNvSpPr>
            <a:spLocks noGrp="1"/>
          </p:cNvSpPr>
          <p:nvPr>
            <p:ph type="ftr" sz="quarter" idx="11"/>
          </p:nvPr>
        </p:nvSpPr>
        <p:spPr>
          <a:xfrm>
            <a:off x="684212" y="6267450"/>
            <a:ext cx="7543800" cy="365125"/>
          </a:xfrm>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2888299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05309" y="5571310"/>
            <a:ext cx="1600200" cy="365125"/>
          </a:xfrm>
        </p:spPr>
        <p:txBody>
          <a:bodyPr/>
          <a:lstStyle/>
          <a:p>
            <a:fld id="{C57A2B56-C050-4D0A-9CC9-9A949CF13012}" type="datetime1">
              <a:rPr lang="en-US" smtClean="0"/>
              <a:t>8/26/2024</a:t>
            </a:fld>
            <a:endParaRPr lang="en-US" dirty="0"/>
          </a:p>
        </p:txBody>
      </p:sp>
      <p:sp>
        <p:nvSpPr>
          <p:cNvPr id="5" name="Footer Placeholder 4"/>
          <p:cNvSpPr>
            <a:spLocks noGrp="1"/>
          </p:cNvSpPr>
          <p:nvPr>
            <p:ph type="ftr" sz="quarter" idx="11"/>
          </p:nvPr>
        </p:nvSpPr>
        <p:spPr>
          <a:xfrm>
            <a:off x="684212" y="6470817"/>
            <a:ext cx="7543800" cy="455254"/>
          </a:xfrm>
        </p:spPr>
        <p:txBody>
          <a:bodyPr/>
          <a:lstStyle/>
          <a:p>
            <a:r>
              <a:rPr lang="en-US" dirty="0"/>
              <a:t>CIS4360 Computer Security Fundamentals</a:t>
            </a:r>
          </a:p>
        </p:txBody>
      </p:sp>
      <p:sp>
        <p:nvSpPr>
          <p:cNvPr id="6" name="Slide Number Placeholder 5"/>
          <p:cNvSpPr>
            <a:spLocks noGrp="1"/>
          </p:cNvSpPr>
          <p:nvPr>
            <p:ph type="sldNum" sz="quarter" idx="12"/>
          </p:nvPr>
        </p:nvSpPr>
        <p:spPr>
          <a:xfrm>
            <a:off x="10787419" y="4885507"/>
            <a:ext cx="1142245" cy="644437"/>
          </a:xfrm>
        </p:spPr>
        <p:txBody>
          <a:bodyPr/>
          <a:lstStyle/>
          <a:p>
            <a:fld id="{D57F1E4F-1CFF-5643-939E-217C01CDF565}" type="slidenum">
              <a:rPr lang="en-US" smtClean="0"/>
              <a:pPr/>
              <a:t>39</a:t>
            </a:fld>
            <a:endParaRPr lang="en-US" dirty="0"/>
          </a:p>
        </p:txBody>
      </p:sp>
      <p:sp>
        <p:nvSpPr>
          <p:cNvPr id="16" name="TextBox 15"/>
          <p:cNvSpPr txBox="1"/>
          <p:nvPr/>
        </p:nvSpPr>
        <p:spPr>
          <a:xfrm>
            <a:off x="8325395" y="5865762"/>
            <a:ext cx="3387634" cy="1107996"/>
          </a:xfrm>
          <a:prstGeom prst="rect">
            <a:avLst/>
          </a:prstGeom>
          <a:noFill/>
        </p:spPr>
        <p:txBody>
          <a:bodyPr wrap="square" rtlCol="0">
            <a:spAutoFit/>
          </a:bodyPr>
          <a:lstStyle/>
          <a:p>
            <a:pPr fontAlgn="t"/>
            <a:r>
              <a:rPr lang="en-US" sz="1200" b="1" dirty="0">
                <a:latin typeface="Arial Narrow" panose="020B0606020202030204" pitchFamily="34" charset="0"/>
              </a:rPr>
              <a:t>Very High Frequency,      VHF 	 30 to 300 MHz</a:t>
            </a:r>
          </a:p>
          <a:p>
            <a:pPr fontAlgn="t"/>
            <a:r>
              <a:rPr lang="en-US" sz="1200" b="1" dirty="0">
                <a:latin typeface="Arial Narrow" panose="020B0606020202030204" pitchFamily="34" charset="0"/>
              </a:rPr>
              <a:t>Ultra High Frequency	   UHF	 300 to 3000 MHz</a:t>
            </a:r>
          </a:p>
          <a:p>
            <a:pPr fontAlgn="t"/>
            <a:r>
              <a:rPr lang="en-US" sz="1200" b="1" dirty="0">
                <a:solidFill>
                  <a:srgbClr val="FFFFCC"/>
                </a:solidFill>
                <a:latin typeface="Arial Narrow" panose="020B0606020202030204" pitchFamily="34" charset="0"/>
              </a:rPr>
              <a:t>Super High Frequency	SHF</a:t>
            </a:r>
            <a:r>
              <a:rPr lang="en-US" sz="1200" b="1" dirty="0">
                <a:latin typeface="Arial Narrow" panose="020B0606020202030204" pitchFamily="34" charset="0"/>
              </a:rPr>
              <a:t>	  3 to 30 GHz</a:t>
            </a:r>
          </a:p>
          <a:p>
            <a:pPr fontAlgn="t"/>
            <a:r>
              <a:rPr lang="en-US" sz="1200" b="1" dirty="0">
                <a:solidFill>
                  <a:srgbClr val="FFFF00"/>
                </a:solidFill>
                <a:latin typeface="Arial Narrow" panose="020B0606020202030204" pitchFamily="34" charset="0"/>
              </a:rPr>
              <a:t>Extremely High Frequency EHF </a:t>
            </a:r>
            <a:r>
              <a:rPr lang="en-US" sz="1200" b="1" dirty="0">
                <a:latin typeface="Arial Narrow" panose="020B0606020202030204" pitchFamily="34" charset="0"/>
              </a:rPr>
              <a:t>30 to 300 GHz</a:t>
            </a:r>
          </a:p>
          <a:p>
            <a:endParaRPr lang="en-US" dirty="0"/>
          </a:p>
        </p:txBody>
      </p:sp>
      <p:grpSp>
        <p:nvGrpSpPr>
          <p:cNvPr id="2" name="Group 1"/>
          <p:cNvGrpSpPr/>
          <p:nvPr/>
        </p:nvGrpSpPr>
        <p:grpSpPr>
          <a:xfrm>
            <a:off x="198807" y="105896"/>
            <a:ext cx="10997292" cy="6114375"/>
            <a:chOff x="450419" y="105896"/>
            <a:chExt cx="10997292" cy="6114375"/>
          </a:xfrm>
        </p:grpSpPr>
        <p:sp>
          <p:nvSpPr>
            <p:cNvPr id="3" name="TextBox 2"/>
            <p:cNvSpPr txBox="1"/>
            <p:nvPr/>
          </p:nvSpPr>
          <p:spPr>
            <a:xfrm>
              <a:off x="1567546" y="5850939"/>
              <a:ext cx="6337029" cy="369332"/>
            </a:xfrm>
            <a:prstGeom prst="rect">
              <a:avLst/>
            </a:prstGeom>
            <a:noFill/>
          </p:spPr>
          <p:txBody>
            <a:bodyPr wrap="square" rtlCol="0">
              <a:spAutoFit/>
            </a:bodyPr>
            <a:lstStyle/>
            <a:p>
              <a:r>
                <a:rPr lang="en-US" dirty="0">
                  <a:solidFill>
                    <a:srgbClr val="FFFF00"/>
                  </a:solidFill>
                  <a:latin typeface="+mj-lt"/>
                </a:rPr>
                <a:t>5G </a:t>
              </a:r>
              <a:r>
                <a:rPr lang="en-US" i="1" dirty="0">
                  <a:solidFill>
                    <a:srgbClr val="FFFF00"/>
                  </a:solidFill>
                  <a:latin typeface="+mj-lt"/>
                </a:rPr>
                <a:t>high frequency </a:t>
              </a:r>
              <a:r>
                <a:rPr lang="en-US" dirty="0">
                  <a:solidFill>
                    <a:srgbClr val="FFFF00"/>
                  </a:solidFill>
                  <a:latin typeface="+mj-lt"/>
                </a:rPr>
                <a:t>band: </a:t>
              </a:r>
              <a:r>
                <a:rPr lang="en-US" b="1" dirty="0">
                  <a:solidFill>
                    <a:srgbClr val="FFFF00"/>
                  </a:solidFill>
                  <a:latin typeface="+mj-lt"/>
                </a:rPr>
                <a:t>millimeter wave 300</a:t>
              </a:r>
              <a:r>
                <a:rPr lang="en-US" dirty="0">
                  <a:solidFill>
                    <a:srgbClr val="FFFF00"/>
                  </a:solidFill>
                  <a:latin typeface="+mj-lt"/>
                </a:rPr>
                <a:t>+ GHs  </a:t>
              </a:r>
            </a:p>
          </p:txBody>
        </p:sp>
        <p:pic>
          <p:nvPicPr>
            <p:cNvPr id="1026" name="Picture 2" descr="CNN Photo | Graph showing where the higher range 5G frequencies land on the electromagnetic spectrum"/>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8144" t="9139" r="8920" b="16665"/>
            <a:stretch/>
          </p:blipFill>
          <p:spPr bwMode="auto">
            <a:xfrm>
              <a:off x="510967" y="105896"/>
              <a:ext cx="10936744" cy="5768798"/>
            </a:xfrm>
            <a:prstGeom prst="rect">
              <a:avLst/>
            </a:prstGeom>
            <a:noFill/>
          </p:spPr>
        </p:pic>
        <p:sp>
          <p:nvSpPr>
            <p:cNvPr id="9" name="Oval 8"/>
            <p:cNvSpPr>
              <a:spLocks noChangeAspect="1"/>
            </p:cNvSpPr>
            <p:nvPr/>
          </p:nvSpPr>
          <p:spPr>
            <a:xfrm>
              <a:off x="6583596" y="2642919"/>
              <a:ext cx="653091" cy="640080"/>
            </a:xfrm>
            <a:prstGeom prst="ellipse">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CC"/>
                </a:solidFill>
              </a:endParaRPr>
            </a:p>
          </p:txBody>
        </p:sp>
        <p:sp>
          <p:nvSpPr>
            <p:cNvPr id="11" name="TextBox 10"/>
            <p:cNvSpPr txBox="1"/>
            <p:nvPr/>
          </p:nvSpPr>
          <p:spPr>
            <a:xfrm>
              <a:off x="3864777" y="4053963"/>
              <a:ext cx="623763" cy="369332"/>
            </a:xfrm>
            <a:prstGeom prst="rect">
              <a:avLst/>
            </a:prstGeom>
            <a:solidFill>
              <a:schemeClr val="tx1">
                <a:lumMod val="75000"/>
                <a:alpha val="90000"/>
              </a:schemeClr>
            </a:solidFill>
          </p:spPr>
          <p:txBody>
            <a:bodyPr wrap="square" rtlCol="0">
              <a:spAutoFit/>
            </a:bodyPr>
            <a:lstStyle/>
            <a:p>
              <a:r>
                <a:rPr lang="en-US" dirty="0"/>
                <a:t>  </a:t>
              </a:r>
            </a:p>
          </p:txBody>
        </p:sp>
        <p:grpSp>
          <p:nvGrpSpPr>
            <p:cNvPr id="17" name="Group 16"/>
            <p:cNvGrpSpPr/>
            <p:nvPr/>
          </p:nvGrpSpPr>
          <p:grpSpPr>
            <a:xfrm>
              <a:off x="450419" y="750453"/>
              <a:ext cx="10909007" cy="5027651"/>
              <a:chOff x="1562131" y="1278946"/>
              <a:chExt cx="10691682" cy="5027651"/>
            </a:xfrm>
          </p:grpSpPr>
          <p:pic>
            <p:nvPicPr>
              <p:cNvPr id="18" name="Picture 2" descr="CNN Photo | Graph showing where the higher range 5G frequencies land on the electromagnetic spectrum"/>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8425" t="79843" r="9858" b="16546"/>
              <a:stretch/>
            </p:blipFill>
            <p:spPr bwMode="auto">
              <a:xfrm>
                <a:off x="1717580" y="1278946"/>
                <a:ext cx="10536233" cy="264827"/>
              </a:xfrm>
              <a:prstGeom prst="rect">
                <a:avLst/>
              </a:prstGeom>
              <a:noFill/>
            </p:spPr>
          </p:pic>
          <p:pic>
            <p:nvPicPr>
              <p:cNvPr id="19" name="Picture 2" descr="CNN Photo | Graph showing where the higher range 5G frequencies land on the electromagnetic spectrum"/>
              <p:cNvPicPr preferRelativeResize="0">
                <a:picLocks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7971" t="79853" r="68872" b="16444"/>
              <a:stretch/>
            </p:blipFill>
            <p:spPr bwMode="auto">
              <a:xfrm>
                <a:off x="1562131" y="6087141"/>
                <a:ext cx="155448" cy="219456"/>
              </a:xfrm>
              <a:prstGeom prst="rect">
                <a:avLst/>
              </a:prstGeom>
              <a:noFill/>
            </p:spPr>
          </p:pic>
        </p:grpSp>
        <p:cxnSp>
          <p:nvCxnSpPr>
            <p:cNvPr id="7" name="Straight Connector 6"/>
            <p:cNvCxnSpPr/>
            <p:nvPr/>
          </p:nvCxnSpPr>
          <p:spPr>
            <a:xfrm flipH="1">
              <a:off x="5381131" y="795953"/>
              <a:ext cx="1" cy="4992679"/>
            </a:xfrm>
            <a:prstGeom prst="line">
              <a:avLst/>
            </a:prstGeom>
            <a:ln w="31750">
              <a:solidFill>
                <a:srgbClr val="FFFF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54268" y="748141"/>
              <a:ext cx="1589173" cy="5120640"/>
            </a:xfrm>
            <a:prstGeom prst="rect">
              <a:avLst/>
            </a:prstGeom>
            <a:solidFill>
              <a:schemeClr val="tx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spcBef>
                  <a:spcPts val="1800"/>
                </a:spcBef>
              </a:pPr>
              <a:r>
                <a:rPr lang="en-US" sz="2400" b="1" dirty="0">
                  <a:solidFill>
                    <a:srgbClr val="FF0066"/>
                  </a:solidFill>
                  <a:latin typeface="Arial Narrow" panose="020B0606020202030204" pitchFamily="34" charset="0"/>
                </a:rPr>
                <a:t>1G-5G       </a:t>
              </a:r>
            </a:p>
            <a:p>
              <a:pPr algn="ctr">
                <a:spcBef>
                  <a:spcPts val="1200"/>
                </a:spcBef>
              </a:pPr>
              <a:r>
                <a:rPr lang="en-US" sz="1400" b="1" dirty="0">
                  <a:solidFill>
                    <a:srgbClr val="FF0066"/>
                  </a:solidFill>
                  <a:latin typeface="Arial Narrow" panose="020B0606020202030204" pitchFamily="34" charset="0"/>
                </a:rPr>
                <a:t>900 MHz-300 GHz</a:t>
              </a:r>
            </a:p>
          </p:txBody>
        </p:sp>
      </p:grpSp>
    </p:spTree>
    <p:extLst>
      <p:ext uri="{BB962C8B-B14F-4D97-AF65-F5344CB8AC3E}">
        <p14:creationId xmlns:p14="http://schemas.microsoft.com/office/powerpoint/2010/main" val="102198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4579798"/>
            <a:ext cx="9635445" cy="1507067"/>
          </a:xfrm>
        </p:spPr>
        <p:txBody>
          <a:bodyPr>
            <a:normAutofit/>
          </a:bodyPr>
          <a:lstStyle/>
          <a:p>
            <a:r>
              <a:rPr lang="en-US" sz="4000" dirty="0" err="1"/>
              <a:t>hOW</a:t>
            </a:r>
            <a:r>
              <a:rPr lang="en-US" sz="4000" dirty="0"/>
              <a:t> does cryptography WORK?</a:t>
            </a:r>
          </a:p>
        </p:txBody>
      </p:sp>
      <p:sp>
        <p:nvSpPr>
          <p:cNvPr id="3" name="Content Placeholder 2"/>
          <p:cNvSpPr>
            <a:spLocks noGrp="1"/>
          </p:cNvSpPr>
          <p:nvPr>
            <p:ph idx="1"/>
          </p:nvPr>
        </p:nvSpPr>
        <p:spPr>
          <a:xfrm>
            <a:off x="684211" y="685800"/>
            <a:ext cx="10865531" cy="3615267"/>
          </a:xfrm>
        </p:spPr>
        <p:txBody>
          <a:bodyPr/>
          <a:lstStyle/>
          <a:p>
            <a:pPr>
              <a:spcBef>
                <a:spcPts val="600"/>
              </a:spcBef>
              <a:spcAft>
                <a:spcPts val="1200"/>
              </a:spcAft>
              <a:buClrTx/>
              <a:buFont typeface="Wingdings" panose="05000000000000000000" pitchFamily="2" charset="2"/>
              <a:buChar char="Ø"/>
            </a:pPr>
            <a:r>
              <a:rPr lang="en-US" sz="3200" dirty="0">
                <a:solidFill>
                  <a:schemeClr val="bg1"/>
                </a:solidFill>
              </a:rPr>
              <a:t>Develop </a:t>
            </a:r>
            <a:r>
              <a:rPr lang="en-US" sz="3200" dirty="0">
                <a:solidFill>
                  <a:srgbClr val="FF0000"/>
                </a:solidFill>
              </a:rPr>
              <a:t>algorithms</a:t>
            </a:r>
            <a:r>
              <a:rPr lang="en-US" sz="3200" dirty="0">
                <a:solidFill>
                  <a:schemeClr val="bg1"/>
                </a:solidFill>
              </a:rPr>
              <a:t> that </a:t>
            </a:r>
          </a:p>
          <a:p>
            <a:pPr lvl="1">
              <a:spcBef>
                <a:spcPts val="600"/>
              </a:spcBef>
              <a:spcAft>
                <a:spcPts val="1200"/>
              </a:spcAft>
              <a:buClrTx/>
              <a:buFont typeface="Wingdings" panose="05000000000000000000" pitchFamily="2" charset="2"/>
              <a:buChar char="Ø"/>
            </a:pPr>
            <a:r>
              <a:rPr lang="en-US" sz="2400" dirty="0">
                <a:solidFill>
                  <a:schemeClr val="bg1"/>
                </a:solidFill>
              </a:rPr>
              <a:t>conceal the context of messages from all except the sender and receiver (</a:t>
            </a:r>
            <a:r>
              <a:rPr lang="en-US" sz="2400" i="1" dirty="0">
                <a:solidFill>
                  <a:schemeClr val="bg1"/>
                </a:solidFill>
              </a:rPr>
              <a:t>encryption</a:t>
            </a:r>
            <a:r>
              <a:rPr lang="en-US" sz="2400" dirty="0">
                <a:solidFill>
                  <a:schemeClr val="bg1"/>
                </a:solidFill>
              </a:rPr>
              <a:t> for confidentiality or privacy),</a:t>
            </a:r>
          </a:p>
          <a:p>
            <a:pPr lvl="1">
              <a:spcBef>
                <a:spcPts val="600"/>
              </a:spcBef>
              <a:spcAft>
                <a:spcPts val="1200"/>
              </a:spcAft>
              <a:buClrTx/>
              <a:buFont typeface="Wingdings" panose="05000000000000000000" pitchFamily="2" charset="2"/>
              <a:buChar char="Ø"/>
            </a:pPr>
            <a:r>
              <a:rPr lang="en-US" sz="2400" dirty="0">
                <a:solidFill>
                  <a:schemeClr val="bg1"/>
                </a:solidFill>
              </a:rPr>
              <a:t>verify the correctness of the message of the receiver (Integrity and authentication)</a:t>
            </a:r>
          </a:p>
          <a:p>
            <a:pPr lvl="1">
              <a:spcBef>
                <a:spcPts val="600"/>
              </a:spcBef>
              <a:spcAft>
                <a:spcPts val="1200"/>
              </a:spcAft>
              <a:buClrTx/>
              <a:buFont typeface="Wingdings" panose="05000000000000000000" pitchFamily="2" charset="2"/>
              <a:buChar char="Ø"/>
            </a:pPr>
            <a:r>
              <a:rPr lang="en-US" sz="2400" dirty="0">
                <a:solidFill>
                  <a:schemeClr val="bg1"/>
                </a:solidFill>
              </a:rPr>
              <a:t>and much more …  </a:t>
            </a:r>
          </a:p>
        </p:txBody>
      </p:sp>
      <p:sp>
        <p:nvSpPr>
          <p:cNvPr id="4" name="Date Placeholder 3"/>
          <p:cNvSpPr>
            <a:spLocks noGrp="1"/>
          </p:cNvSpPr>
          <p:nvPr>
            <p:ph type="dt" sz="half" idx="10"/>
          </p:nvPr>
        </p:nvSpPr>
        <p:spPr/>
        <p:txBody>
          <a:bodyPr/>
          <a:lstStyle/>
          <a:p>
            <a:fld id="{7C620517-B657-4F20-9C95-76EB03AD5FDF}"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645117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2846" y="239660"/>
            <a:ext cx="11614149" cy="4924425"/>
          </a:xfrm>
          <a:prstGeom prst="rect">
            <a:avLst/>
          </a:prstGeom>
          <a:noFill/>
        </p:spPr>
        <p:txBody>
          <a:bodyPr wrap="square" rtlCol="0">
            <a:spAutoFit/>
          </a:bodyPr>
          <a:lstStyle/>
          <a:p>
            <a:pPr>
              <a:spcBef>
                <a:spcPts val="0"/>
              </a:spcBef>
            </a:pPr>
            <a:r>
              <a:rPr lang="en-US" sz="3200" b="1" dirty="0">
                <a:solidFill>
                  <a:schemeClr val="bg1"/>
                </a:solidFill>
                <a:latin typeface="+mj-lt"/>
              </a:rPr>
              <a:t>Wave-Particle Duality Principle</a:t>
            </a:r>
            <a:r>
              <a:rPr lang="en-US" sz="3200" dirty="0">
                <a:solidFill>
                  <a:schemeClr val="bg1"/>
                </a:solidFill>
                <a:latin typeface="+mj-lt"/>
              </a:rPr>
              <a:t>: light behaves both </a:t>
            </a:r>
            <a:r>
              <a:rPr lang="en-US" sz="3200" dirty="0" smtClean="0">
                <a:solidFill>
                  <a:schemeClr val="bg1"/>
                </a:solidFill>
                <a:latin typeface="+mj-lt"/>
              </a:rPr>
              <a:t>like</a:t>
            </a:r>
          </a:p>
          <a:p>
            <a:pPr>
              <a:spcBef>
                <a:spcPts val="0"/>
              </a:spcBef>
              <a:spcAft>
                <a:spcPts val="4200"/>
              </a:spcAft>
            </a:pPr>
            <a:r>
              <a:rPr lang="en-US" sz="2400" dirty="0" smtClean="0">
                <a:solidFill>
                  <a:srgbClr val="FF0000"/>
                </a:solidFill>
                <a:latin typeface="+mj-lt"/>
              </a:rPr>
              <a:t>(</a:t>
            </a:r>
            <a:r>
              <a:rPr lang="en-US" sz="2400" b="1" i="1" dirty="0" smtClean="0">
                <a:solidFill>
                  <a:srgbClr val="FF0000"/>
                </a:solidFill>
                <a:latin typeface="+mj-lt"/>
              </a:rPr>
              <a:t>Heisenberg duality principle</a:t>
            </a:r>
            <a:r>
              <a:rPr lang="en-US" sz="2400" dirty="0" smtClean="0">
                <a:solidFill>
                  <a:srgbClr val="FF0000"/>
                </a:solidFill>
                <a:latin typeface="+mj-lt"/>
              </a:rPr>
              <a:t>) </a:t>
            </a:r>
            <a:endParaRPr lang="en-US" sz="2400" dirty="0">
              <a:solidFill>
                <a:srgbClr val="FF0000"/>
              </a:solidFill>
              <a:latin typeface="+mj-lt"/>
            </a:endParaRPr>
          </a:p>
          <a:p>
            <a:pPr marL="640080" lvl="1" indent="-365760">
              <a:spcBef>
                <a:spcPts val="600"/>
              </a:spcBef>
              <a:spcAft>
                <a:spcPts val="10800"/>
              </a:spcAft>
              <a:buFont typeface="Wingdings" pitchFamily="2" charset="2"/>
              <a:buChar char="Ø"/>
            </a:pPr>
            <a:r>
              <a:rPr lang="en-US" sz="2000" dirty="0">
                <a:solidFill>
                  <a:schemeClr val="bg1"/>
                </a:solidFill>
              </a:rPr>
              <a:t>a </a:t>
            </a:r>
            <a:r>
              <a:rPr lang="en-US" sz="2000" b="1" dirty="0">
                <a:solidFill>
                  <a:schemeClr val="bg1"/>
                </a:solidFill>
              </a:rPr>
              <a:t>wave </a:t>
            </a:r>
            <a:r>
              <a:rPr lang="en-US" sz="2000" dirty="0">
                <a:solidFill>
                  <a:schemeClr val="bg1"/>
                </a:solidFill>
              </a:rPr>
              <a:t>(diffraction)</a:t>
            </a:r>
          </a:p>
          <a:p>
            <a:pPr marL="640080" lvl="1" indent="-365760">
              <a:spcBef>
                <a:spcPts val="600"/>
              </a:spcBef>
              <a:spcAft>
                <a:spcPts val="7200"/>
              </a:spcAft>
              <a:buFont typeface="Wingdings" pitchFamily="2" charset="2"/>
              <a:buChar char="Ø"/>
            </a:pPr>
            <a:r>
              <a:rPr lang="en-US" sz="2000" dirty="0">
                <a:solidFill>
                  <a:schemeClr val="bg1"/>
                </a:solidFill>
              </a:rPr>
              <a:t>a </a:t>
            </a:r>
            <a:r>
              <a:rPr lang="en-US" sz="2000" b="1" dirty="0">
                <a:solidFill>
                  <a:schemeClr val="bg1"/>
                </a:solidFill>
              </a:rPr>
              <a:t>particle</a:t>
            </a:r>
            <a:r>
              <a:rPr lang="en-US" sz="2000" dirty="0">
                <a:solidFill>
                  <a:schemeClr val="bg1"/>
                </a:solidFill>
              </a:rPr>
              <a:t> (</a:t>
            </a:r>
            <a:r>
              <a:rPr lang="en-US" sz="2000" i="1" dirty="0">
                <a:solidFill>
                  <a:schemeClr val="bg1"/>
                </a:solidFill>
              </a:rPr>
              <a:t>photon</a:t>
            </a:r>
            <a:r>
              <a:rPr lang="en-US" sz="2000" dirty="0">
                <a:solidFill>
                  <a:schemeClr val="bg1"/>
                </a:solidFill>
              </a:rPr>
              <a:t> = bundle of energy)</a:t>
            </a:r>
          </a:p>
          <a:p>
            <a:pPr marL="640080" lvl="1" indent="-365760">
              <a:spcBef>
                <a:spcPts val="600"/>
              </a:spcBef>
              <a:spcAft>
                <a:spcPts val="7200"/>
              </a:spcAft>
              <a:buFont typeface="Wingdings" pitchFamily="2" charset="2"/>
              <a:buChar char="Ø"/>
            </a:pPr>
            <a:r>
              <a:rPr lang="en-US" sz="2000" dirty="0">
                <a:solidFill>
                  <a:schemeClr val="bg1"/>
                </a:solidFill>
              </a:rPr>
              <a:t>Does not need a medium to travel</a:t>
            </a:r>
          </a:p>
        </p:txBody>
      </p:sp>
      <p:sp>
        <p:nvSpPr>
          <p:cNvPr id="2" name="Title 1"/>
          <p:cNvSpPr>
            <a:spLocks noGrp="1"/>
          </p:cNvSpPr>
          <p:nvPr>
            <p:ph type="title"/>
          </p:nvPr>
        </p:nvSpPr>
        <p:spPr>
          <a:xfrm>
            <a:off x="400116" y="5233307"/>
            <a:ext cx="9605007" cy="1220432"/>
          </a:xfrm>
        </p:spPr>
        <p:txBody>
          <a:bodyPr>
            <a:normAutofit/>
          </a:bodyPr>
          <a:lstStyle/>
          <a:p>
            <a:pPr algn="ctr"/>
            <a:r>
              <a:rPr lang="en-US" sz="3300" dirty="0" err="1"/>
              <a:t>CaBle</a:t>
            </a:r>
            <a:r>
              <a:rPr lang="en-US" sz="3300" dirty="0"/>
              <a:t> or wireless</a:t>
            </a:r>
            <a:br>
              <a:rPr lang="en-US" sz="3300" dirty="0"/>
            </a:br>
            <a:r>
              <a:rPr lang="en-US" sz="2400" cap="none" dirty="0"/>
              <a:t>The Wave-Particle Duality Principle &amp; the Uncertainty Principle</a:t>
            </a:r>
          </a:p>
        </p:txBody>
      </p:sp>
      <p:sp>
        <p:nvSpPr>
          <p:cNvPr id="4" name="Date Placeholder 3"/>
          <p:cNvSpPr>
            <a:spLocks noGrp="1"/>
          </p:cNvSpPr>
          <p:nvPr>
            <p:ph type="dt" sz="half" idx="10"/>
          </p:nvPr>
        </p:nvSpPr>
        <p:spPr>
          <a:xfrm>
            <a:off x="9904412" y="6320899"/>
            <a:ext cx="1600200" cy="346241"/>
          </a:xfrm>
        </p:spPr>
        <p:txBody>
          <a:bodyPr/>
          <a:lstStyle/>
          <a:p>
            <a:fld id="{74D484C4-9830-4169-854F-A2CA976A870B}" type="datetime1">
              <a:rPr lang="en-US" smtClean="0"/>
              <a:t>8/26/2024</a:t>
            </a:fld>
            <a:endParaRPr lang="en-US" dirty="0"/>
          </a:p>
        </p:txBody>
      </p:sp>
      <p:sp>
        <p:nvSpPr>
          <p:cNvPr id="5" name="Footer Placeholder 4"/>
          <p:cNvSpPr>
            <a:spLocks noGrp="1"/>
          </p:cNvSpPr>
          <p:nvPr>
            <p:ph type="ftr" sz="quarter" idx="11"/>
          </p:nvPr>
        </p:nvSpPr>
        <p:spPr>
          <a:xfrm>
            <a:off x="417872" y="6424553"/>
            <a:ext cx="7543800" cy="365125"/>
          </a:xfrm>
        </p:spPr>
        <p:txBody>
          <a:bodyPr/>
          <a:lstStyle/>
          <a:p>
            <a:r>
              <a:rPr lang="en-US" dirty="0"/>
              <a:t>CIS4360 Computer Security Fundamentals</a:t>
            </a:r>
          </a:p>
        </p:txBody>
      </p:sp>
      <p:sp>
        <p:nvSpPr>
          <p:cNvPr id="6" name="Slide Number Placeholder 5"/>
          <p:cNvSpPr>
            <a:spLocks noGrp="1"/>
          </p:cNvSpPr>
          <p:nvPr>
            <p:ph type="sldNum" sz="quarter" idx="12"/>
          </p:nvPr>
        </p:nvSpPr>
        <p:spPr>
          <a:xfrm>
            <a:off x="10363200" y="5685011"/>
            <a:ext cx="1142245" cy="680283"/>
          </a:xfrm>
        </p:spPr>
        <p:txBody>
          <a:bodyPr/>
          <a:lstStyle/>
          <a:p>
            <a:fld id="{D57F1E4F-1CFF-5643-939E-217C01CDF565}" type="slidenum">
              <a:rPr lang="en-US" smtClean="0"/>
              <a:pPr/>
              <a:t>40</a:t>
            </a:fld>
            <a:endParaRPr lang="en-US"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604" b="17932"/>
          <a:stretch/>
        </p:blipFill>
        <p:spPr bwMode="auto">
          <a:xfrm>
            <a:off x="4568622" y="1370353"/>
            <a:ext cx="2394065"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a:grpSpLocks noChangeAspect="1"/>
          </p:cNvGrpSpPr>
          <p:nvPr/>
        </p:nvGrpSpPr>
        <p:grpSpPr>
          <a:xfrm>
            <a:off x="7540400" y="1434203"/>
            <a:ext cx="2537050" cy="1426464"/>
            <a:chOff x="5102721" y="1017793"/>
            <a:chExt cx="1789211" cy="1239538"/>
          </a:xfrm>
        </p:grpSpPr>
        <p:pic>
          <p:nvPicPr>
            <p:cNvPr id="1032"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17135" b="9554"/>
            <a:stretch/>
          </p:blipFill>
          <p:spPr bwMode="auto">
            <a:xfrm>
              <a:off x="5102721" y="1017793"/>
              <a:ext cx="1789211" cy="123953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5831603" y="1594661"/>
              <a:ext cx="0" cy="164592"/>
            </a:xfrm>
            <a:prstGeom prst="line">
              <a:avLst/>
            </a:prstGeom>
            <a:ln w="22098">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grpSp>
      <p:sp>
        <p:nvSpPr>
          <p:cNvPr id="11" name="AutoShape 4" descr="Image result for light partic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13096" r="38680" b="8587"/>
          <a:stretch/>
        </p:blipFill>
        <p:spPr bwMode="auto">
          <a:xfrm>
            <a:off x="6387900" y="3330396"/>
            <a:ext cx="20726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033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87" y="4849515"/>
            <a:ext cx="11136025" cy="1540590"/>
          </a:xfrm>
        </p:spPr>
        <p:txBody>
          <a:bodyPr>
            <a:normAutofit/>
          </a:bodyPr>
          <a:lstStyle/>
          <a:p>
            <a:pPr algn="ctr"/>
            <a:r>
              <a:rPr lang="en-US" dirty="0" err="1"/>
              <a:t>CaBle</a:t>
            </a:r>
            <a:r>
              <a:rPr lang="en-US" dirty="0"/>
              <a:t> or wireless</a:t>
            </a:r>
            <a:br>
              <a:rPr lang="en-US" dirty="0"/>
            </a:br>
            <a:r>
              <a:rPr lang="en-US" sz="2400" cap="none" dirty="0"/>
              <a:t>The Wave-Particle Duality Principle &amp; the Uncertainty Principle</a:t>
            </a:r>
          </a:p>
        </p:txBody>
      </p:sp>
      <p:sp>
        <p:nvSpPr>
          <p:cNvPr id="3" name="Content Placeholder 2"/>
          <p:cNvSpPr>
            <a:spLocks noGrp="1"/>
          </p:cNvSpPr>
          <p:nvPr>
            <p:ph idx="1"/>
          </p:nvPr>
        </p:nvSpPr>
        <p:spPr>
          <a:xfrm>
            <a:off x="339780" y="170107"/>
            <a:ext cx="11818551" cy="4928199"/>
          </a:xfrm>
        </p:spPr>
        <p:txBody>
          <a:bodyPr>
            <a:normAutofit fontScale="92500" lnSpcReduction="10000"/>
          </a:bodyPr>
          <a:lstStyle/>
          <a:p>
            <a:pPr marL="0" indent="0">
              <a:buNone/>
            </a:pPr>
            <a:r>
              <a:rPr lang="en-US" sz="3200" b="1" dirty="0"/>
              <a:t>    Entanglement between particle and wave state</a:t>
            </a:r>
          </a:p>
          <a:p>
            <a:pPr marL="262890" lvl="1" indent="0">
              <a:buNone/>
            </a:pPr>
            <a:r>
              <a:rPr lang="en-US" sz="2800" b="1" dirty="0"/>
              <a:t>   Heisenberg’s  duality principle</a:t>
            </a:r>
          </a:p>
          <a:p>
            <a:pPr marL="914400" lvl="3" indent="-365760">
              <a:spcBef>
                <a:spcPts val="1200"/>
              </a:spcBef>
            </a:pPr>
            <a:r>
              <a:rPr lang="en-US" sz="2400" dirty="0"/>
              <a:t>there is a natural </a:t>
            </a:r>
            <a:r>
              <a:rPr lang="en-US" sz="2400" b="1" dirty="0"/>
              <a:t>tradeoff between knowing a particle's </a:t>
            </a:r>
          </a:p>
          <a:p>
            <a:pPr marL="1371600" lvl="4" indent="-365760">
              <a:spcBef>
                <a:spcPts val="1200"/>
              </a:spcBef>
            </a:pPr>
            <a:r>
              <a:rPr lang="en-US" sz="2400" b="1" i="1" dirty="0">
                <a:solidFill>
                  <a:srgbClr val="FFFF00"/>
                </a:solidFill>
              </a:rPr>
              <a:t>position</a:t>
            </a:r>
            <a:r>
              <a:rPr lang="en-US" sz="2400" b="1" dirty="0"/>
              <a:t> and its </a:t>
            </a:r>
          </a:p>
          <a:p>
            <a:pPr marL="1371600" lvl="4" indent="-365760">
              <a:spcBef>
                <a:spcPts val="400"/>
              </a:spcBef>
            </a:pPr>
            <a:r>
              <a:rPr lang="en-US" sz="2400" b="1" i="1" dirty="0">
                <a:solidFill>
                  <a:srgbClr val="FFFF00"/>
                </a:solidFill>
              </a:rPr>
              <a:t>momentum (speed)</a:t>
            </a:r>
            <a:r>
              <a:rPr lang="en-US" sz="2400" b="1" dirty="0"/>
              <a:t>. </a:t>
            </a:r>
          </a:p>
          <a:p>
            <a:pPr marL="914400" lvl="3" indent="-365760">
              <a:spcBef>
                <a:spcPts val="1200"/>
              </a:spcBef>
            </a:pPr>
            <a:r>
              <a:rPr lang="en-US" sz="2400" dirty="0"/>
              <a:t>The greater the uncertainty in it's position, the smaller the uncertainty in its momentum. </a:t>
            </a:r>
          </a:p>
          <a:p>
            <a:pPr marL="914400" lvl="3" indent="-365760">
              <a:spcBef>
                <a:spcPts val="600"/>
              </a:spcBef>
            </a:pPr>
            <a:r>
              <a:rPr lang="en-US" sz="2400" dirty="0"/>
              <a:t>It is impossible to predict, measure, or know both the exact position of a particle and its exact momentum at the same time.  </a:t>
            </a:r>
          </a:p>
          <a:p>
            <a:pPr marL="914400" lvl="3" indent="0">
              <a:spcBef>
                <a:spcPts val="0"/>
              </a:spcBef>
              <a:buNone/>
            </a:pPr>
            <a:r>
              <a:rPr lang="en-US" sz="2400" dirty="0">
                <a:solidFill>
                  <a:srgbClr val="FFFF00"/>
                </a:solidFill>
              </a:rPr>
              <a:t>In fact, </a:t>
            </a:r>
            <a:r>
              <a:rPr lang="en-US" sz="2400" u="sng" dirty="0">
                <a:solidFill>
                  <a:srgbClr val="FFFF00"/>
                </a:solidFill>
              </a:rPr>
              <a:t>a particle does not have an exact position and momentum at the same time</a:t>
            </a:r>
            <a:r>
              <a:rPr lang="en-US" sz="2400" dirty="0">
                <a:solidFill>
                  <a:srgbClr val="FFFF00"/>
                </a:solidFill>
              </a:rPr>
              <a:t>!</a:t>
            </a:r>
            <a:endParaRPr lang="en-US" sz="2400" b="1" dirty="0"/>
          </a:p>
        </p:txBody>
      </p:sp>
      <p:sp>
        <p:nvSpPr>
          <p:cNvPr id="4" name="Date Placeholder 3"/>
          <p:cNvSpPr>
            <a:spLocks noGrp="1"/>
          </p:cNvSpPr>
          <p:nvPr>
            <p:ph type="dt" sz="half" idx="10"/>
          </p:nvPr>
        </p:nvSpPr>
        <p:spPr>
          <a:xfrm>
            <a:off x="9904412" y="6358638"/>
            <a:ext cx="1600200" cy="365125"/>
          </a:xfrm>
        </p:spPr>
        <p:txBody>
          <a:bodyPr/>
          <a:lstStyle/>
          <a:p>
            <a:fld id="{F87DF525-9578-4C83-AA79-E332F6183F8F}" type="datetime1">
              <a:rPr lang="en-US" smtClean="0"/>
              <a:t>8/26/2024</a:t>
            </a:fld>
            <a:endParaRPr lang="en-US" dirty="0"/>
          </a:p>
        </p:txBody>
      </p:sp>
      <p:sp>
        <p:nvSpPr>
          <p:cNvPr id="5" name="Footer Placeholder 4"/>
          <p:cNvSpPr>
            <a:spLocks noGrp="1"/>
          </p:cNvSpPr>
          <p:nvPr>
            <p:ph type="ftr" sz="quarter" idx="11"/>
          </p:nvPr>
        </p:nvSpPr>
        <p:spPr>
          <a:xfrm>
            <a:off x="622066" y="6176131"/>
            <a:ext cx="7543800" cy="365125"/>
          </a:xfrm>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a:xfrm>
            <a:off x="10363200" y="5764913"/>
            <a:ext cx="1142245" cy="653649"/>
          </a:xfrm>
        </p:spPr>
        <p:txBody>
          <a:bodyPr/>
          <a:lstStyle/>
          <a:p>
            <a:fld id="{D57F1E4F-1CFF-5643-939E-217C01CDF565}" type="slidenum">
              <a:rPr lang="en-US" smtClean="0"/>
              <a:pPr/>
              <a:t>41</a:t>
            </a:fld>
            <a:endParaRPr lang="en-US" dirty="0"/>
          </a:p>
        </p:txBody>
      </p:sp>
      <p:sp>
        <p:nvSpPr>
          <p:cNvPr id="8" name="Left Arrow 7"/>
          <p:cNvSpPr>
            <a:spLocks/>
          </p:cNvSpPr>
          <p:nvPr/>
        </p:nvSpPr>
        <p:spPr>
          <a:xfrm>
            <a:off x="4763363" y="1850065"/>
            <a:ext cx="914400" cy="4572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particle</a:t>
            </a:r>
          </a:p>
        </p:txBody>
      </p:sp>
      <p:sp>
        <p:nvSpPr>
          <p:cNvPr id="10" name="Left Arrow 9"/>
          <p:cNvSpPr>
            <a:spLocks/>
          </p:cNvSpPr>
          <p:nvPr/>
        </p:nvSpPr>
        <p:spPr>
          <a:xfrm>
            <a:off x="4780068" y="2300173"/>
            <a:ext cx="914400" cy="4572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wave</a:t>
            </a:r>
          </a:p>
        </p:txBody>
      </p:sp>
    </p:spTree>
    <p:extLst>
      <p:ext uri="{BB962C8B-B14F-4D97-AF65-F5344CB8AC3E}">
        <p14:creationId xmlns:p14="http://schemas.microsoft.com/office/powerpoint/2010/main" val="4218542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65" y="5131279"/>
            <a:ext cx="10875335" cy="1540590"/>
          </a:xfrm>
        </p:spPr>
        <p:txBody>
          <a:bodyPr>
            <a:normAutofit/>
          </a:bodyPr>
          <a:lstStyle/>
          <a:p>
            <a:r>
              <a:rPr lang="en-US" sz="3300" dirty="0"/>
              <a:t>         </a:t>
            </a:r>
            <a:r>
              <a:rPr lang="en-US" sz="3300" dirty="0" err="1"/>
              <a:t>CaBle</a:t>
            </a:r>
            <a:r>
              <a:rPr lang="en-US" sz="3300" dirty="0"/>
              <a:t> or wireless</a:t>
            </a:r>
            <a:br>
              <a:rPr lang="en-US" sz="3300" dirty="0"/>
            </a:br>
            <a:r>
              <a:rPr lang="en-US" sz="2400" cap="none" dirty="0"/>
              <a:t>The Wave-Particle Duality Principle &amp; the Uncertainty Principle</a:t>
            </a:r>
          </a:p>
        </p:txBody>
      </p:sp>
      <p:sp>
        <p:nvSpPr>
          <p:cNvPr id="3" name="Content Placeholder 2"/>
          <p:cNvSpPr>
            <a:spLocks noGrp="1"/>
          </p:cNvSpPr>
          <p:nvPr>
            <p:ph idx="1"/>
          </p:nvPr>
        </p:nvSpPr>
        <p:spPr>
          <a:xfrm>
            <a:off x="430155" y="39183"/>
            <a:ext cx="10983895" cy="1242039"/>
          </a:xfrm>
        </p:spPr>
        <p:txBody>
          <a:bodyPr>
            <a:normAutofit/>
          </a:bodyPr>
          <a:lstStyle/>
          <a:p>
            <a:pPr marL="0" indent="0">
              <a:buNone/>
            </a:pPr>
            <a:r>
              <a:rPr lang="en-US" sz="3200" b="1" dirty="0"/>
              <a:t>Entanglement between particle and wave state</a:t>
            </a:r>
          </a:p>
        </p:txBody>
      </p:sp>
      <p:sp>
        <p:nvSpPr>
          <p:cNvPr id="4" name="Date Placeholder 3"/>
          <p:cNvSpPr>
            <a:spLocks noGrp="1"/>
          </p:cNvSpPr>
          <p:nvPr>
            <p:ph type="dt" sz="half" idx="10"/>
          </p:nvPr>
        </p:nvSpPr>
        <p:spPr>
          <a:xfrm>
            <a:off x="9904412" y="6358638"/>
            <a:ext cx="1600200" cy="365125"/>
          </a:xfrm>
        </p:spPr>
        <p:txBody>
          <a:bodyPr/>
          <a:lstStyle/>
          <a:p>
            <a:fld id="{DEA6CE16-AD7A-4842-9574-796245CEC738}" type="datetime1">
              <a:rPr lang="en-US" smtClean="0"/>
              <a:t>8/26/2024</a:t>
            </a:fld>
            <a:endParaRPr lang="en-US" dirty="0"/>
          </a:p>
        </p:txBody>
      </p:sp>
      <p:sp>
        <p:nvSpPr>
          <p:cNvPr id="5" name="Footer Placeholder 4"/>
          <p:cNvSpPr>
            <a:spLocks noGrp="1"/>
          </p:cNvSpPr>
          <p:nvPr>
            <p:ph type="ftr" sz="quarter" idx="11"/>
          </p:nvPr>
        </p:nvSpPr>
        <p:spPr>
          <a:xfrm>
            <a:off x="622066" y="6441945"/>
            <a:ext cx="7543800" cy="365125"/>
          </a:xfrm>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a:xfrm>
            <a:off x="10363200" y="5764913"/>
            <a:ext cx="1142245" cy="653649"/>
          </a:xfrm>
        </p:spPr>
        <p:txBody>
          <a:bodyPr/>
          <a:lstStyle/>
          <a:p>
            <a:fld id="{D57F1E4F-1CFF-5643-939E-217C01CDF565}" type="slidenum">
              <a:rPr lang="en-US" smtClean="0"/>
              <a:pPr/>
              <a:t>42</a:t>
            </a:fld>
            <a:endParaRPr lang="en-US" dirty="0"/>
          </a:p>
        </p:txBody>
      </p:sp>
      <p:pic>
        <p:nvPicPr>
          <p:cNvPr id="1026" name="Picture 2"/>
          <p:cNvPicPr>
            <a:picLocks noChangeArrowheads="1"/>
          </p:cNvPicPr>
          <p:nvPr/>
        </p:nvPicPr>
        <p:blipFill rotWithShape="1">
          <a:blip r:embed="rId2">
            <a:extLst>
              <a:ext uri="{28A0092B-C50C-407E-A947-70E740481C1C}">
                <a14:useLocalDpi xmlns:a14="http://schemas.microsoft.com/office/drawing/2010/main" val="0"/>
              </a:ext>
            </a:extLst>
          </a:blip>
          <a:srcRect l="2196" t="9752" r="2657" b="3188"/>
          <a:stretch/>
        </p:blipFill>
        <p:spPr bwMode="auto">
          <a:xfrm>
            <a:off x="7129132" y="1281229"/>
            <a:ext cx="4630479" cy="438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56168" y="1345026"/>
            <a:ext cx="6645372" cy="3447098"/>
          </a:xfrm>
          <a:prstGeom prst="rect">
            <a:avLst/>
          </a:prstGeom>
          <a:noFill/>
        </p:spPr>
        <p:txBody>
          <a:bodyPr wrap="square" rtlCol="0">
            <a:spAutoFit/>
          </a:bodyPr>
          <a:lstStyle/>
          <a:p>
            <a:pPr marL="0" lvl="2">
              <a:spcAft>
                <a:spcPts val="1200"/>
              </a:spcAft>
              <a:buClr>
                <a:schemeClr val="tx1"/>
              </a:buClr>
              <a:buSzPct val="73000"/>
            </a:pPr>
            <a:r>
              <a:rPr lang="en-US" sz="2800" b="1" dirty="0">
                <a:solidFill>
                  <a:srgbClr val="FFFF00"/>
                </a:solidFill>
                <a:latin typeface="Arial Narrow" panose="020B0606020202030204" pitchFamily="34" charset="0"/>
              </a:rPr>
              <a:t>Schrodinger’s Cat (thought experiment)</a:t>
            </a:r>
            <a:endParaRPr lang="en-US" sz="2800" dirty="0">
              <a:solidFill>
                <a:srgbClr val="FFFF00"/>
              </a:solidFill>
              <a:latin typeface="Arial Narrow" panose="020B0606020202030204" pitchFamily="34" charset="0"/>
            </a:endParaRPr>
          </a:p>
          <a:p>
            <a:pPr marL="274320" lvl="3" indent="-285750">
              <a:buClr>
                <a:schemeClr val="tx1"/>
              </a:buClr>
              <a:buSzPct val="65000"/>
              <a:buFont typeface="Century Gothic" panose="020B0502020202020204" pitchFamily="34" charset="0"/>
              <a:buChar char="►"/>
            </a:pPr>
            <a:r>
              <a:rPr lang="en-US" sz="2600" dirty="0">
                <a:latin typeface="Arial Narrow" panose="020B0606020202030204" pitchFamily="34" charset="0"/>
              </a:rPr>
              <a:t>A cat is locked in a steel box along with a Geiger counter a tiny bit of radioactive substance, and some poison.   You would not know if the cat is alive or dead until you open the box. In this sense the cat is  dead and alive and its state can only be determined until “tested”.</a:t>
            </a:r>
          </a:p>
          <a:p>
            <a:endParaRPr lang="en-US" sz="2000" dirty="0"/>
          </a:p>
        </p:txBody>
      </p:sp>
      <p:sp>
        <p:nvSpPr>
          <p:cNvPr id="8" name="TextBox 7"/>
          <p:cNvSpPr txBox="1"/>
          <p:nvPr/>
        </p:nvSpPr>
        <p:spPr>
          <a:xfrm>
            <a:off x="507999" y="4650804"/>
            <a:ext cx="184731" cy="646331"/>
          </a:xfrm>
          <a:prstGeom prst="rect">
            <a:avLst/>
          </a:prstGeom>
          <a:noFill/>
        </p:spPr>
        <p:txBody>
          <a:bodyPr wrap="none" rtlCol="0">
            <a:spAutoFit/>
          </a:bodyPr>
          <a:lstStyle/>
          <a:p>
            <a:endParaRPr lang="en-US" b="1" dirty="0"/>
          </a:p>
          <a:p>
            <a:endParaRPr lang="en-US" dirty="0"/>
          </a:p>
        </p:txBody>
      </p:sp>
      <p:sp>
        <p:nvSpPr>
          <p:cNvPr id="9" name="Right Arrow 8"/>
          <p:cNvSpPr/>
          <p:nvPr/>
        </p:nvSpPr>
        <p:spPr>
          <a:xfrm>
            <a:off x="2355162" y="4757861"/>
            <a:ext cx="4663440" cy="640080"/>
          </a:xfrm>
          <a:prstGeom prst="rightArrow">
            <a:avLst/>
          </a:prstGeom>
          <a:solidFill>
            <a:schemeClr val="tx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Narrow" panose="020B0606020202030204" pitchFamily="34" charset="0"/>
              </a:rPr>
              <a:t>Entanglement-based secure quantum cryptography</a:t>
            </a:r>
            <a:endParaRPr lang="en-US" dirty="0">
              <a:latin typeface="Arial Narrow" panose="020B0606020202030204" pitchFamily="34" charset="0"/>
            </a:endParaRPr>
          </a:p>
        </p:txBody>
      </p:sp>
    </p:spTree>
    <p:extLst>
      <p:ext uri="{BB962C8B-B14F-4D97-AF65-F5344CB8AC3E}">
        <p14:creationId xmlns:p14="http://schemas.microsoft.com/office/powerpoint/2010/main" val="389979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6" y="5238623"/>
            <a:ext cx="9612087" cy="1150562"/>
          </a:xfrm>
        </p:spPr>
        <p:txBody>
          <a:bodyPr>
            <a:normAutofit/>
          </a:bodyPr>
          <a:lstStyle/>
          <a:p>
            <a:r>
              <a:rPr lang="en-US" sz="3300" dirty="0"/>
              <a:t>         QUANTUM CRYPTO</a:t>
            </a:r>
            <a:endParaRPr lang="en-US" sz="2400" cap="none" dirty="0"/>
          </a:p>
        </p:txBody>
      </p:sp>
      <p:sp>
        <p:nvSpPr>
          <p:cNvPr id="3" name="Content Placeholder 2"/>
          <p:cNvSpPr>
            <a:spLocks noGrp="1"/>
          </p:cNvSpPr>
          <p:nvPr>
            <p:ph idx="1"/>
          </p:nvPr>
        </p:nvSpPr>
        <p:spPr>
          <a:xfrm>
            <a:off x="430155" y="39183"/>
            <a:ext cx="10983895" cy="1242039"/>
          </a:xfrm>
        </p:spPr>
        <p:txBody>
          <a:bodyPr>
            <a:normAutofit/>
          </a:bodyPr>
          <a:lstStyle/>
          <a:p>
            <a:pPr marL="0" indent="0">
              <a:buNone/>
            </a:pPr>
            <a:r>
              <a:rPr lang="en-US" sz="3600" b="1" dirty="0"/>
              <a:t>Quantum cryptography</a:t>
            </a:r>
          </a:p>
        </p:txBody>
      </p:sp>
      <p:sp>
        <p:nvSpPr>
          <p:cNvPr id="4" name="Date Placeholder 3"/>
          <p:cNvSpPr>
            <a:spLocks noGrp="1"/>
          </p:cNvSpPr>
          <p:nvPr>
            <p:ph type="dt" sz="half" idx="10"/>
          </p:nvPr>
        </p:nvSpPr>
        <p:spPr>
          <a:xfrm>
            <a:off x="9904412" y="6358638"/>
            <a:ext cx="1600200" cy="365125"/>
          </a:xfrm>
        </p:spPr>
        <p:txBody>
          <a:bodyPr/>
          <a:lstStyle/>
          <a:p>
            <a:fld id="{33856BA7-4BC0-40D6-85A3-CE42F76B2794}" type="datetime1">
              <a:rPr lang="en-US" smtClean="0"/>
              <a:t>8/26/2024</a:t>
            </a:fld>
            <a:endParaRPr lang="en-US" dirty="0"/>
          </a:p>
        </p:txBody>
      </p:sp>
      <p:sp>
        <p:nvSpPr>
          <p:cNvPr id="5" name="Footer Placeholder 4"/>
          <p:cNvSpPr>
            <a:spLocks noGrp="1"/>
          </p:cNvSpPr>
          <p:nvPr>
            <p:ph type="ftr" sz="quarter" idx="11"/>
          </p:nvPr>
        </p:nvSpPr>
        <p:spPr>
          <a:xfrm>
            <a:off x="692730" y="6206622"/>
            <a:ext cx="7543800" cy="365125"/>
          </a:xfrm>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a:xfrm>
            <a:off x="10363200" y="5764913"/>
            <a:ext cx="1142245" cy="653649"/>
          </a:xfrm>
        </p:spPr>
        <p:txBody>
          <a:bodyPr/>
          <a:lstStyle/>
          <a:p>
            <a:fld id="{D57F1E4F-1CFF-5643-939E-217C01CDF565}" type="slidenum">
              <a:rPr lang="en-US" smtClean="0"/>
              <a:pPr/>
              <a:t>43</a:t>
            </a:fld>
            <a:endParaRPr lang="en-US" dirty="0"/>
          </a:p>
        </p:txBody>
      </p:sp>
      <p:pic>
        <p:nvPicPr>
          <p:cNvPr id="1026" name="Picture 2"/>
          <p:cNvPicPr>
            <a:picLocks noChangeArrowheads="1"/>
          </p:cNvPicPr>
          <p:nvPr/>
        </p:nvPicPr>
        <p:blipFill rotWithShape="1">
          <a:blip r:embed="rId2">
            <a:extLst>
              <a:ext uri="{28A0092B-C50C-407E-A947-70E740481C1C}">
                <a14:useLocalDpi xmlns:a14="http://schemas.microsoft.com/office/drawing/2010/main" val="0"/>
              </a:ext>
            </a:extLst>
          </a:blip>
          <a:srcRect l="2196" t="9752" r="2657" b="3188"/>
          <a:stretch/>
        </p:blipFill>
        <p:spPr bwMode="auto">
          <a:xfrm>
            <a:off x="8526162" y="493540"/>
            <a:ext cx="3166175" cy="2509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54966" y="1124321"/>
            <a:ext cx="8286218" cy="2705356"/>
          </a:xfrm>
          <a:prstGeom prst="rect">
            <a:avLst/>
          </a:prstGeom>
          <a:noFill/>
        </p:spPr>
        <p:txBody>
          <a:bodyPr wrap="square" rtlCol="0">
            <a:spAutoFit/>
          </a:bodyPr>
          <a:lstStyle/>
          <a:p>
            <a:pPr marL="0" lvl="2">
              <a:spcAft>
                <a:spcPts val="1200"/>
              </a:spcAft>
              <a:buClr>
                <a:schemeClr val="tx1"/>
              </a:buClr>
              <a:buSzPct val="73000"/>
            </a:pPr>
            <a:r>
              <a:rPr lang="en-US" sz="3200" b="1" dirty="0" err="1">
                <a:latin typeface="Arial Narrow" panose="020B0606020202030204" pitchFamily="34" charset="0"/>
              </a:rPr>
              <a:t>Schroedinger’s</a:t>
            </a:r>
            <a:r>
              <a:rPr lang="en-US" sz="3200" b="1" dirty="0">
                <a:latin typeface="Arial Narrow" panose="020B0606020202030204" pitchFamily="34" charset="0"/>
              </a:rPr>
              <a:t> thought experiment</a:t>
            </a:r>
            <a:endParaRPr lang="en-US" sz="3200" dirty="0">
              <a:solidFill>
                <a:schemeClr val="bg1"/>
              </a:solidFill>
              <a:latin typeface="Arial Narrow" panose="020B0606020202030204" pitchFamily="34" charset="0"/>
            </a:endParaRPr>
          </a:p>
          <a:p>
            <a:pPr marL="274320" lvl="3" indent="-285750">
              <a:lnSpc>
                <a:spcPct val="110000"/>
              </a:lnSpc>
              <a:buClr>
                <a:schemeClr val="tx1"/>
              </a:buClr>
              <a:buSzPct val="65000"/>
              <a:buFont typeface="Century Gothic" panose="020B0502020202020204" pitchFamily="34" charset="0"/>
              <a:buChar char="►"/>
            </a:pPr>
            <a:r>
              <a:rPr lang="en-US" sz="2400" dirty="0">
                <a:latin typeface="Arial Narrow" panose="020B0606020202030204" pitchFamily="34" charset="0"/>
              </a:rPr>
              <a:t>Alice and Bob want to exchange a random  4 bit key</a:t>
            </a:r>
          </a:p>
          <a:p>
            <a:pPr marL="274320" lvl="3" indent="-285750">
              <a:lnSpc>
                <a:spcPct val="110000"/>
              </a:lnSpc>
              <a:buClr>
                <a:schemeClr val="tx1"/>
              </a:buClr>
              <a:buSzPct val="65000"/>
              <a:buFont typeface="Century Gothic" panose="020B0502020202020204" pitchFamily="34" charset="0"/>
              <a:buChar char="►"/>
            </a:pPr>
            <a:r>
              <a:rPr lang="en-US" sz="2400" dirty="0">
                <a:latin typeface="Arial Narrow" panose="020B0606020202030204" pitchFamily="34" charset="0"/>
              </a:rPr>
              <a:t>Alice is on earth, Bob is a satellite</a:t>
            </a:r>
          </a:p>
          <a:p>
            <a:pPr marL="274320" lvl="3" indent="-285750">
              <a:lnSpc>
                <a:spcPct val="110000"/>
              </a:lnSpc>
              <a:buClr>
                <a:schemeClr val="tx1"/>
              </a:buClr>
              <a:buSzPct val="65000"/>
              <a:buFont typeface="Century Gothic" panose="020B0502020202020204" pitchFamily="34" charset="0"/>
              <a:buChar char="►"/>
            </a:pPr>
            <a:r>
              <a:rPr lang="en-US" sz="2400" dirty="0">
                <a:latin typeface="Arial Narrow" panose="020B0606020202030204" pitchFamily="34" charset="0"/>
              </a:rPr>
              <a:t>Use black and white cats, 4 steel boxes. </a:t>
            </a:r>
          </a:p>
          <a:p>
            <a:pPr marL="274320" lvl="3" indent="-285750">
              <a:lnSpc>
                <a:spcPct val="110000"/>
              </a:lnSpc>
              <a:buClr>
                <a:schemeClr val="tx1"/>
              </a:buClr>
              <a:buSzPct val="65000"/>
              <a:buFont typeface="Century Gothic" panose="020B0502020202020204" pitchFamily="34" charset="0"/>
              <a:buChar char="►"/>
            </a:pPr>
            <a:r>
              <a:rPr lang="en-US" sz="2600" dirty="0">
                <a:latin typeface="Arial Narrow" panose="020B0606020202030204" pitchFamily="34" charset="0"/>
              </a:rPr>
              <a:t>If a box is tempered this can be recognized. </a:t>
            </a:r>
          </a:p>
          <a:p>
            <a:endParaRPr lang="en-US" sz="2000" dirty="0"/>
          </a:p>
        </p:txBody>
      </p:sp>
      <p:sp>
        <p:nvSpPr>
          <p:cNvPr id="8" name="TextBox 7"/>
          <p:cNvSpPr txBox="1"/>
          <p:nvPr/>
        </p:nvSpPr>
        <p:spPr>
          <a:xfrm>
            <a:off x="507999" y="4650804"/>
            <a:ext cx="184731" cy="646331"/>
          </a:xfrm>
          <a:prstGeom prst="rect">
            <a:avLst/>
          </a:prstGeom>
          <a:noFill/>
        </p:spPr>
        <p:txBody>
          <a:bodyPr wrap="none" rtlCol="0">
            <a:spAutoFit/>
          </a:bodyPr>
          <a:lstStyle/>
          <a:p>
            <a:endParaRPr lang="en-US" b="1" dirty="0"/>
          </a:p>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854966" y="3071675"/>
                <a:ext cx="11345519" cy="2496068"/>
              </a:xfrm>
              <a:prstGeom prst="rect">
                <a:avLst/>
              </a:prstGeom>
              <a:noFill/>
            </p:spPr>
            <p:txBody>
              <a:bodyPr wrap="square" rtlCol="0">
                <a:spAutoFit/>
              </a:bodyPr>
              <a:lstStyle/>
              <a:p>
                <a:pPr marL="0" lvl="3">
                  <a:buClr>
                    <a:schemeClr val="tx1"/>
                  </a:buClr>
                  <a:buSzPct val="65000"/>
                </a:pPr>
                <a:endParaRPr lang="en-US" sz="2600" dirty="0">
                  <a:latin typeface="Arial Narrow" panose="020B0606020202030204" pitchFamily="34" charset="0"/>
                </a:endParaRPr>
              </a:p>
              <a:p>
                <a:pPr marL="274320" lvl="3" indent="-285750">
                  <a:lnSpc>
                    <a:spcPct val="110000"/>
                  </a:lnSpc>
                  <a:buClr>
                    <a:schemeClr val="tx1"/>
                  </a:buClr>
                  <a:buSzPct val="65000"/>
                  <a:buFont typeface="Century Gothic" panose="020B0502020202020204" pitchFamily="34" charset="0"/>
                  <a:buChar char="►"/>
                </a:pPr>
                <a:r>
                  <a:rPr lang="en-US" sz="2600" dirty="0">
                    <a:latin typeface="Arial Narrow" panose="020B0606020202030204" pitchFamily="34" charset="0"/>
                  </a:rPr>
                  <a:t>Bob opens the boxes and finds that all cats are alive with the first three white and the last black. Then the 4 bit key is:</a:t>
                </a:r>
                <a14:m>
                  <m:oMath xmlns:m="http://schemas.openxmlformats.org/officeDocument/2006/math">
                    <m:sSub>
                      <m:sSubPr>
                        <m:ctrlPr>
                          <a:rPr lang="en-US" sz="2600" i="1">
                            <a:latin typeface="Cambria Math"/>
                          </a:rPr>
                        </m:ctrlPr>
                      </m:sSubPr>
                      <m:e>
                        <m:r>
                          <a:rPr lang="en-US" sz="2600" i="1">
                            <a:latin typeface="Cambria Math" panose="02040503050406030204" pitchFamily="18" charset="0"/>
                          </a:rPr>
                          <m:t>   </m:t>
                        </m:r>
                        <m:r>
                          <a:rPr lang="en-US" sz="2600" i="1">
                            <a:latin typeface="Cambria Math" panose="02040503050406030204" pitchFamily="18" charset="0"/>
                          </a:rPr>
                          <m:t>𝑏</m:t>
                        </m:r>
                      </m:e>
                      <m:sub>
                        <m:r>
                          <a:rPr lang="en-US" sz="2600" i="1">
                            <a:latin typeface="Cambria Math" panose="02040503050406030204" pitchFamily="18" charset="0"/>
                          </a:rPr>
                          <m:t>1</m:t>
                        </m:r>
                      </m:sub>
                    </m:sSub>
                    <m:r>
                      <a:rPr lang="en-US" sz="2600" b="0" i="1" smtClean="0">
                        <a:latin typeface="Cambria Math" panose="02040503050406030204" pitchFamily="18" charset="0"/>
                      </a:rPr>
                      <m:t>=0</m:t>
                    </m:r>
                    <m:r>
                      <a:rPr lang="en-US" sz="2600" i="1">
                        <a:latin typeface="Cambria Math" panose="02040503050406030204" pitchFamily="18" charset="0"/>
                      </a:rPr>
                      <m:t>,</m:t>
                    </m:r>
                  </m:oMath>
                </a14:m>
                <a:r>
                  <a:rPr lang="en-US" sz="2600" dirty="0"/>
                  <a:t> </a:t>
                </a:r>
                <a14:m>
                  <m:oMath xmlns:m="http://schemas.openxmlformats.org/officeDocument/2006/math">
                    <m:sSub>
                      <m:sSubPr>
                        <m:ctrlPr>
                          <a:rPr lang="en-US" sz="2600" i="1">
                            <a:latin typeface="Cambria Math"/>
                          </a:rPr>
                        </m:ctrlPr>
                      </m:sSubPr>
                      <m:e>
                        <m:r>
                          <a:rPr lang="en-US" sz="2600" i="1">
                            <a:latin typeface="Cambria Math" panose="02040503050406030204" pitchFamily="18" charset="0"/>
                          </a:rPr>
                          <m:t>𝑏</m:t>
                        </m:r>
                      </m:e>
                      <m:sub>
                        <m:r>
                          <a:rPr lang="en-US" sz="2600" i="1">
                            <a:latin typeface="Cambria Math" panose="02040503050406030204" pitchFamily="18" charset="0"/>
                          </a:rPr>
                          <m:t>2</m:t>
                        </m:r>
                      </m:sub>
                    </m:sSub>
                    <m:r>
                      <a:rPr lang="en-US" sz="2600" b="0" i="1" smtClean="0">
                        <a:latin typeface="Cambria Math" panose="02040503050406030204" pitchFamily="18" charset="0"/>
                      </a:rPr>
                      <m:t>=0</m:t>
                    </m:r>
                    <m:r>
                      <a:rPr lang="en-US" sz="2600" i="1">
                        <a:latin typeface="Cambria Math" panose="02040503050406030204" pitchFamily="18" charset="0"/>
                      </a:rPr>
                      <m:t>,</m:t>
                    </m:r>
                  </m:oMath>
                </a14:m>
                <a:r>
                  <a:rPr lang="en-US" sz="2600" dirty="0"/>
                  <a:t> </a:t>
                </a:r>
                <a14:m>
                  <m:oMath xmlns:m="http://schemas.openxmlformats.org/officeDocument/2006/math">
                    <m:sSub>
                      <m:sSubPr>
                        <m:ctrlPr>
                          <a:rPr lang="en-US" sz="2600" i="1">
                            <a:latin typeface="Cambria Math"/>
                          </a:rPr>
                        </m:ctrlPr>
                      </m:sSubPr>
                      <m:e>
                        <m:r>
                          <a:rPr lang="en-US" sz="2600" i="1">
                            <a:latin typeface="Cambria Math" panose="02040503050406030204" pitchFamily="18" charset="0"/>
                          </a:rPr>
                          <m:t>𝑏</m:t>
                        </m:r>
                      </m:e>
                      <m:sub>
                        <m:r>
                          <a:rPr lang="en-US" sz="2600" i="1">
                            <a:latin typeface="Cambria Math" panose="02040503050406030204" pitchFamily="18" charset="0"/>
                          </a:rPr>
                          <m:t>3</m:t>
                        </m:r>
                      </m:sub>
                    </m:sSub>
                    <m:r>
                      <a:rPr lang="en-US" sz="2600" b="0" i="1" smtClean="0">
                        <a:latin typeface="Cambria Math" panose="02040503050406030204" pitchFamily="18" charset="0"/>
                      </a:rPr>
                      <m:t>=0</m:t>
                    </m:r>
                    <m:r>
                      <a:rPr lang="en-US" sz="2600" i="1">
                        <a:latin typeface="Cambria Math" panose="02040503050406030204" pitchFamily="18" charset="0"/>
                      </a:rPr>
                      <m:t>,</m:t>
                    </m:r>
                  </m:oMath>
                </a14:m>
                <a:r>
                  <a:rPr lang="en-US" sz="2600" dirty="0"/>
                  <a:t> </a:t>
                </a:r>
                <a14:m>
                  <m:oMath xmlns:m="http://schemas.openxmlformats.org/officeDocument/2006/math">
                    <m:sSub>
                      <m:sSubPr>
                        <m:ctrlPr>
                          <a:rPr lang="en-US" sz="2600" i="1">
                            <a:latin typeface="Cambria Math"/>
                          </a:rPr>
                        </m:ctrlPr>
                      </m:sSubPr>
                      <m:e>
                        <m:r>
                          <a:rPr lang="en-US" sz="2600" i="1">
                            <a:latin typeface="Cambria Math" panose="02040503050406030204" pitchFamily="18" charset="0"/>
                          </a:rPr>
                          <m:t>𝑏</m:t>
                        </m:r>
                      </m:e>
                      <m:sub>
                        <m:r>
                          <a:rPr lang="en-US" sz="2600" i="1">
                            <a:latin typeface="Cambria Math" panose="02040503050406030204" pitchFamily="18" charset="0"/>
                          </a:rPr>
                          <m:t>4</m:t>
                        </m:r>
                      </m:sub>
                    </m:sSub>
                    <m:r>
                      <a:rPr lang="en-US" sz="2600" b="0" i="1" smtClean="0">
                        <a:latin typeface="Cambria Math" panose="02040503050406030204" pitchFamily="18" charset="0"/>
                      </a:rPr>
                      <m:t>=1</m:t>
                    </m:r>
                    <m:r>
                      <a:rPr lang="en-US" sz="2600" i="1">
                        <a:latin typeface="Cambria Math" panose="02040503050406030204" pitchFamily="18" charset="0"/>
                      </a:rPr>
                      <m:t>.</m:t>
                    </m:r>
                  </m:oMath>
                </a14:m>
                <a:endParaRPr lang="en-US" sz="2600" dirty="0">
                  <a:latin typeface="Arial Narrow" panose="020B0606020202030204" pitchFamily="34" charset="0"/>
                </a:endParaRPr>
              </a:p>
              <a:p>
                <a:pPr marL="788670" lvl="4" indent="-342900">
                  <a:lnSpc>
                    <a:spcPct val="110000"/>
                  </a:lnSpc>
                  <a:buClr>
                    <a:schemeClr val="tx1"/>
                  </a:buClr>
                  <a:buSzPct val="83000"/>
                  <a:buFont typeface="Arial" pitchFamily="34" charset="0"/>
                  <a:buChar char="•"/>
                </a:pPr>
                <a:r>
                  <a:rPr lang="en-US" sz="2400" dirty="0">
                    <a:latin typeface="Arial Narrow" panose="020B0606020202030204" pitchFamily="34" charset="0"/>
                  </a:rPr>
                  <a:t>No tempering: the key is:  </a:t>
                </a:r>
                <a14:m>
                  <m:oMath xmlns:m="http://schemas.openxmlformats.org/officeDocument/2006/math">
                    <m:r>
                      <a:rPr lang="en-US" sz="2400" b="0" i="1" smtClean="0">
                        <a:latin typeface="Cambria Math" panose="02040503050406030204" pitchFamily="18" charset="0"/>
                      </a:rPr>
                      <m:t>0001</m:t>
                    </m:r>
                  </m:oMath>
                </a14:m>
                <a:endParaRPr lang="en-US" sz="2400" dirty="0">
                  <a:latin typeface="Arial Narrow" panose="020B0606020202030204" pitchFamily="34" charset="0"/>
                </a:endParaRPr>
              </a:p>
              <a:p>
                <a:pPr marL="788670" lvl="4" indent="-342900">
                  <a:lnSpc>
                    <a:spcPct val="110000"/>
                  </a:lnSpc>
                  <a:buClr>
                    <a:schemeClr val="tx1"/>
                  </a:buClr>
                  <a:buSzPct val="83000"/>
                  <a:buFont typeface="Arial" pitchFamily="34" charset="0"/>
                  <a:buChar char="•"/>
                </a:pPr>
                <a:r>
                  <a:rPr lang="en-US" sz="2400" dirty="0">
                    <a:latin typeface="Arial Narrow" panose="020B0606020202030204" pitchFamily="34" charset="0"/>
                  </a:rPr>
                  <a:t>Boxes 1,3  are tempered:  keep </a:t>
                </a:r>
                <a14:m>
                  <m:oMath xmlns:m="http://schemas.openxmlformats.org/officeDocument/2006/math">
                    <m:sSub>
                      <m:sSubPr>
                        <m:ctrlPr>
                          <a:rPr lang="en-US" sz="2400" i="1">
                            <a:latin typeface="Cambria Math"/>
                          </a:rPr>
                        </m:ctrlPr>
                      </m:sSubPr>
                      <m:e>
                        <m:r>
                          <a:rPr lang="en-US" sz="2400" i="1">
                            <a:latin typeface="Cambria Math" panose="02040503050406030204" pitchFamily="18" charset="0"/>
                          </a:rPr>
                          <m:t>𝑏</m:t>
                        </m:r>
                      </m:e>
                      <m:sub>
                        <m:r>
                          <a:rPr lang="en-US" sz="2400" i="1">
                            <a:latin typeface="Cambria Math" panose="02040503050406030204" pitchFamily="18" charset="0"/>
                          </a:rPr>
                          <m:t>2</m:t>
                        </m:r>
                      </m:sub>
                    </m:sSub>
                    <m:r>
                      <a:rPr lang="en-US" sz="2400" b="0" i="1" smtClean="0">
                        <a:latin typeface="Cambria Math" panose="02040503050406030204" pitchFamily="18" charset="0"/>
                      </a:rPr>
                      <m:t>=0</m:t>
                    </m:r>
                    <m:r>
                      <a:rPr lang="en-US" sz="2400" i="1">
                        <a:latin typeface="Cambria Math" panose="02040503050406030204" pitchFamily="18" charset="0"/>
                      </a:rPr>
                      <m:t>,</m:t>
                    </m:r>
                    <m:sSub>
                      <m:sSubPr>
                        <m:ctrlPr>
                          <a:rPr lang="en-US" sz="2400" i="1">
                            <a:latin typeface="Cambria Math"/>
                          </a:rPr>
                        </m:ctrlPr>
                      </m:sSubPr>
                      <m:e>
                        <m:r>
                          <a:rPr lang="en-US" sz="2400" i="1">
                            <a:latin typeface="Cambria Math" panose="02040503050406030204" pitchFamily="18" charset="0"/>
                          </a:rPr>
                          <m:t>𝑏</m:t>
                        </m:r>
                      </m:e>
                      <m:sub>
                        <m:r>
                          <a:rPr lang="en-US" sz="2400" i="1">
                            <a:latin typeface="Cambria Math" panose="02040503050406030204" pitchFamily="18" charset="0"/>
                          </a:rPr>
                          <m:t>4</m:t>
                        </m:r>
                      </m:sub>
                    </m:sSub>
                    <m:r>
                      <a:rPr lang="en-US" sz="2400" b="0" i="1" smtClean="0">
                        <a:latin typeface="Cambria Math" panose="02040503050406030204" pitchFamily="18" charset="0"/>
                      </a:rPr>
                      <m:t>=1</m:t>
                    </m:r>
                    <m:r>
                      <a:rPr lang="en-US" sz="2400" i="1">
                        <a:latin typeface="Cambria Math" panose="02040503050406030204" pitchFamily="18" charset="0"/>
                      </a:rPr>
                      <m:t>,</m:t>
                    </m:r>
                  </m:oMath>
                </a14:m>
                <a:r>
                  <a:rPr lang="en-US" sz="2400" dirty="0">
                    <a:latin typeface="Arial Narrow" panose="020B0606020202030204" pitchFamily="34" charset="0"/>
                  </a:rPr>
                  <a:t> and ask for 2 more boxes</a:t>
                </a:r>
                <a:r>
                  <a:rPr lang="en-US" sz="2600" dirty="0">
                    <a:latin typeface="Arial Narrow" panose="020B0606020202030204" pitchFamily="34" charset="0"/>
                  </a:rPr>
                  <a:t>.</a:t>
                </a: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54966" y="3071675"/>
                <a:ext cx="11345519" cy="2496068"/>
              </a:xfrm>
              <a:prstGeom prst="rect">
                <a:avLst/>
              </a:prstGeom>
              <a:blipFill rotWithShape="1">
                <a:blip r:embed="rId3"/>
                <a:stretch>
                  <a:fillRect l="-322"/>
                </a:stretch>
              </a:blipFill>
            </p:spPr>
            <p:txBody>
              <a:bodyPr/>
              <a:lstStyle/>
              <a:p>
                <a:r>
                  <a:rPr lang="en-US">
                    <a:noFill/>
                  </a:rPr>
                  <a:t> </a:t>
                </a:r>
              </a:p>
            </p:txBody>
          </p:sp>
        </mc:Fallback>
      </mc:AlternateContent>
    </p:spTree>
    <p:extLst>
      <p:ext uri="{BB962C8B-B14F-4D97-AF65-F5344CB8AC3E}">
        <p14:creationId xmlns:p14="http://schemas.microsoft.com/office/powerpoint/2010/main" val="7344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548" y="5238623"/>
            <a:ext cx="9597870" cy="1150562"/>
          </a:xfrm>
        </p:spPr>
        <p:txBody>
          <a:bodyPr>
            <a:normAutofit/>
          </a:bodyPr>
          <a:lstStyle/>
          <a:p>
            <a:r>
              <a:rPr lang="en-US" sz="3300" dirty="0"/>
              <a:t>         QUANTUM CRYPTO</a:t>
            </a:r>
            <a:endParaRPr lang="en-US" sz="2400" cap="none" dirty="0"/>
          </a:p>
        </p:txBody>
      </p:sp>
      <p:sp>
        <p:nvSpPr>
          <p:cNvPr id="3" name="Content Placeholder 2"/>
          <p:cNvSpPr>
            <a:spLocks noGrp="1"/>
          </p:cNvSpPr>
          <p:nvPr>
            <p:ph idx="1"/>
          </p:nvPr>
        </p:nvSpPr>
        <p:spPr>
          <a:xfrm>
            <a:off x="430155" y="39183"/>
            <a:ext cx="10983895" cy="1242039"/>
          </a:xfrm>
        </p:spPr>
        <p:txBody>
          <a:bodyPr>
            <a:normAutofit/>
          </a:bodyPr>
          <a:lstStyle/>
          <a:p>
            <a:pPr marL="0" indent="0">
              <a:buNone/>
            </a:pPr>
            <a:r>
              <a:rPr lang="en-US" sz="3600" b="1" dirty="0"/>
              <a:t>Quantum cryptography</a:t>
            </a:r>
          </a:p>
        </p:txBody>
      </p:sp>
      <p:sp>
        <p:nvSpPr>
          <p:cNvPr id="4" name="Date Placeholder 3"/>
          <p:cNvSpPr>
            <a:spLocks noGrp="1"/>
          </p:cNvSpPr>
          <p:nvPr>
            <p:ph type="dt" sz="half" idx="10"/>
          </p:nvPr>
        </p:nvSpPr>
        <p:spPr>
          <a:xfrm>
            <a:off x="9904412" y="6358638"/>
            <a:ext cx="1600200" cy="365125"/>
          </a:xfrm>
        </p:spPr>
        <p:txBody>
          <a:bodyPr/>
          <a:lstStyle/>
          <a:p>
            <a:fld id="{33856BA7-4BC0-40D6-85A3-CE42F76B2794}" type="datetime1">
              <a:rPr lang="en-US" smtClean="0"/>
              <a:t>8/26/2024</a:t>
            </a:fld>
            <a:endParaRPr lang="en-US" dirty="0"/>
          </a:p>
        </p:txBody>
      </p:sp>
      <p:sp>
        <p:nvSpPr>
          <p:cNvPr id="5" name="Footer Placeholder 4"/>
          <p:cNvSpPr>
            <a:spLocks noGrp="1"/>
          </p:cNvSpPr>
          <p:nvPr>
            <p:ph type="ftr" sz="quarter" idx="11"/>
          </p:nvPr>
        </p:nvSpPr>
        <p:spPr>
          <a:xfrm>
            <a:off x="692730" y="6206622"/>
            <a:ext cx="7543800" cy="365125"/>
          </a:xfrm>
        </p:spPr>
        <p:txBody>
          <a:bodyPr/>
          <a:lstStyle/>
          <a:p>
            <a:r>
              <a:rPr lang="en-US"/>
              <a:t>CIS4360 Computer Security Fundamentals</a:t>
            </a:r>
            <a:endParaRPr lang="en-US" dirty="0"/>
          </a:p>
        </p:txBody>
      </p:sp>
      <p:sp>
        <p:nvSpPr>
          <p:cNvPr id="6" name="Slide Number Placeholder 5"/>
          <p:cNvSpPr>
            <a:spLocks noGrp="1"/>
          </p:cNvSpPr>
          <p:nvPr>
            <p:ph type="sldNum" sz="quarter" idx="12"/>
          </p:nvPr>
        </p:nvSpPr>
        <p:spPr>
          <a:xfrm>
            <a:off x="10363200" y="5764913"/>
            <a:ext cx="1142245" cy="653649"/>
          </a:xfrm>
        </p:spPr>
        <p:txBody>
          <a:bodyPr/>
          <a:lstStyle/>
          <a:p>
            <a:fld id="{D57F1E4F-1CFF-5643-939E-217C01CDF565}" type="slidenum">
              <a:rPr lang="en-US" smtClean="0"/>
              <a:pPr/>
              <a:t>44</a:t>
            </a:fld>
            <a:endParaRPr lang="en-US" dirty="0"/>
          </a:p>
        </p:txBody>
      </p:sp>
      <p:sp>
        <p:nvSpPr>
          <p:cNvPr id="7" name="TextBox 6"/>
          <p:cNvSpPr txBox="1"/>
          <p:nvPr/>
        </p:nvSpPr>
        <p:spPr>
          <a:xfrm>
            <a:off x="1071716" y="1142151"/>
            <a:ext cx="8275945" cy="3256276"/>
          </a:xfrm>
          <a:prstGeom prst="rect">
            <a:avLst/>
          </a:prstGeom>
          <a:noFill/>
        </p:spPr>
        <p:txBody>
          <a:bodyPr wrap="square" rtlCol="0">
            <a:spAutoFit/>
          </a:bodyPr>
          <a:lstStyle/>
          <a:p>
            <a:pPr marL="0" lvl="2">
              <a:spcAft>
                <a:spcPts val="2400"/>
              </a:spcAft>
              <a:buClr>
                <a:schemeClr val="tx1"/>
              </a:buClr>
              <a:buSzPct val="73000"/>
            </a:pPr>
            <a:r>
              <a:rPr lang="en-US" sz="3200" b="1" dirty="0">
                <a:latin typeface="Arial Narrow" panose="020B0606020202030204" pitchFamily="34" charset="0"/>
              </a:rPr>
              <a:t>Qubits </a:t>
            </a:r>
            <a:endParaRPr lang="en-US" sz="3200" dirty="0">
              <a:solidFill>
                <a:schemeClr val="bg1"/>
              </a:solidFill>
              <a:latin typeface="Arial Narrow" panose="020B0606020202030204" pitchFamily="34" charset="0"/>
            </a:endParaRPr>
          </a:p>
          <a:p>
            <a:pPr marL="274320" lvl="3" indent="-285750">
              <a:lnSpc>
                <a:spcPct val="110000"/>
              </a:lnSpc>
              <a:spcAft>
                <a:spcPts val="12600"/>
              </a:spcAft>
              <a:buClr>
                <a:schemeClr val="tx1"/>
              </a:buClr>
              <a:buSzPct val="65000"/>
              <a:buFont typeface="Century Gothic" panose="020B0502020202020204" pitchFamily="34" charset="0"/>
              <a:buChar char="►"/>
            </a:pPr>
            <a:r>
              <a:rPr lang="en-US" sz="2400" dirty="0">
                <a:latin typeface="Arial Narrow" panose="020B0606020202030204" pitchFamily="34" charset="0"/>
              </a:rPr>
              <a:t>Superposition</a:t>
            </a:r>
            <a:r>
              <a:rPr lang="en-US" sz="2600" dirty="0">
                <a:latin typeface="Arial Narrow" panose="020B0606020202030204" pitchFamily="34" charset="0"/>
              </a:rPr>
              <a:t> </a:t>
            </a:r>
          </a:p>
          <a:p>
            <a:endParaRPr lang="en-US" sz="2000" dirty="0"/>
          </a:p>
        </p:txBody>
      </p:sp>
      <p:sp>
        <p:nvSpPr>
          <p:cNvPr id="8" name="TextBox 7"/>
          <p:cNvSpPr txBox="1"/>
          <p:nvPr/>
        </p:nvSpPr>
        <p:spPr>
          <a:xfrm>
            <a:off x="507999" y="4650804"/>
            <a:ext cx="184731" cy="646331"/>
          </a:xfrm>
          <a:prstGeom prst="rect">
            <a:avLst/>
          </a:prstGeom>
          <a:noFill/>
        </p:spPr>
        <p:txBody>
          <a:bodyPr wrap="none" rtlCol="0">
            <a:spAutoFit/>
          </a:bodyPr>
          <a:lstStyle/>
          <a:p>
            <a:endParaRPr lang="en-US" b="1" dirty="0"/>
          </a:p>
          <a:p>
            <a:endParaRPr lang="en-US" dirty="0"/>
          </a:p>
        </p:txBody>
      </p:sp>
      <p:sp>
        <p:nvSpPr>
          <p:cNvPr id="10" name="TextBox 9"/>
          <p:cNvSpPr txBox="1"/>
          <p:nvPr/>
        </p:nvSpPr>
        <p:spPr>
          <a:xfrm>
            <a:off x="2635954" y="4506287"/>
            <a:ext cx="2294919" cy="532453"/>
          </a:xfrm>
          <a:prstGeom prst="rect">
            <a:avLst/>
          </a:prstGeom>
          <a:noFill/>
        </p:spPr>
        <p:txBody>
          <a:bodyPr wrap="square" rtlCol="0">
            <a:spAutoFit/>
          </a:bodyPr>
          <a:lstStyle/>
          <a:p>
            <a:pPr marL="274320" lvl="3" indent="-285750">
              <a:lnSpc>
                <a:spcPct val="110000"/>
              </a:lnSpc>
              <a:buClr>
                <a:schemeClr val="tx1"/>
              </a:buClr>
              <a:buSzPct val="65000"/>
              <a:buFont typeface="Century Gothic" panose="020B0502020202020204" pitchFamily="34" charset="0"/>
              <a:buChar char="►"/>
            </a:pPr>
            <a:r>
              <a:rPr lang="en-US" sz="2600" dirty="0">
                <a:latin typeface="Arial Narrow" panose="020B0606020202030204" pitchFamily="34" charset="0"/>
              </a:rPr>
              <a:t>NISTIR 8105</a:t>
            </a:r>
            <a:endParaRPr lang="en-US" dirty="0"/>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9407" y="1376464"/>
            <a:ext cx="2849630" cy="1897680"/>
          </a:xfrm>
          <a:prstGeom prst="rect">
            <a:avLst/>
          </a:prstGeom>
        </p:spPr>
      </p:pic>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l="4738" t="5432" r="29626" b="5953"/>
          <a:stretch/>
        </p:blipFill>
        <p:spPr>
          <a:xfrm>
            <a:off x="3283967" y="1307687"/>
            <a:ext cx="2664566" cy="1917289"/>
          </a:xfrm>
          <a:prstGeom prst="rect">
            <a:avLst/>
          </a:prstGeom>
        </p:spPr>
      </p:pic>
      <p:sp>
        <p:nvSpPr>
          <p:cNvPr id="14" name="TextBox 13"/>
          <p:cNvSpPr txBox="1"/>
          <p:nvPr/>
        </p:nvSpPr>
        <p:spPr>
          <a:xfrm>
            <a:off x="6735086" y="1512698"/>
            <a:ext cx="3264321" cy="1363450"/>
          </a:xfrm>
          <a:prstGeom prst="rect">
            <a:avLst/>
          </a:prstGeom>
          <a:noFill/>
        </p:spPr>
        <p:txBody>
          <a:bodyPr wrap="square" rtlCol="0">
            <a:spAutoFit/>
          </a:bodyPr>
          <a:lstStyle/>
          <a:p>
            <a:pPr marL="0" lvl="2">
              <a:spcAft>
                <a:spcPts val="1200"/>
              </a:spcAft>
              <a:buClr>
                <a:schemeClr val="tx1"/>
              </a:buClr>
              <a:buSzPct val="73000"/>
            </a:pPr>
            <a:endParaRPr lang="en-US" sz="2400" dirty="0">
              <a:latin typeface="Arial Narrow" panose="020B0606020202030204" pitchFamily="34" charset="0"/>
            </a:endParaRPr>
          </a:p>
          <a:p>
            <a:pPr marL="274320" lvl="3" indent="-285750">
              <a:lnSpc>
                <a:spcPct val="110000"/>
              </a:lnSpc>
              <a:buClr>
                <a:schemeClr val="tx1"/>
              </a:buClr>
              <a:buSzPct val="65000"/>
              <a:buFont typeface="Century Gothic" panose="020B0502020202020204" pitchFamily="34" charset="0"/>
              <a:buChar char="►"/>
            </a:pPr>
            <a:r>
              <a:rPr lang="en-US" sz="2400" dirty="0">
                <a:latin typeface="Arial Narrow" panose="020B0606020202030204" pitchFamily="34" charset="0"/>
              </a:rPr>
              <a:t>Entanglement</a:t>
            </a:r>
            <a:r>
              <a:rPr lang="en-US" sz="2600" dirty="0">
                <a:latin typeface="Arial Narrow" panose="020B0606020202030204" pitchFamily="34" charset="0"/>
              </a:rPr>
              <a:t> </a:t>
            </a:r>
          </a:p>
          <a:p>
            <a:endParaRPr lang="en-US" sz="2000" dirty="0"/>
          </a:p>
        </p:txBody>
      </p:sp>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110" y="3519949"/>
            <a:ext cx="3128773" cy="3156154"/>
          </a:xfrm>
          <a:prstGeom prst="rect">
            <a:avLst/>
          </a:prstGeom>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595" y="3531529"/>
            <a:ext cx="3460956" cy="3145104"/>
          </a:xfrm>
          <a:prstGeom prst="rect">
            <a:avLst/>
          </a:prstGeom>
        </p:spPr>
      </p:pic>
      <p:sp>
        <p:nvSpPr>
          <p:cNvPr id="16" name="Rectangle 15"/>
          <p:cNvSpPr/>
          <p:nvPr/>
        </p:nvSpPr>
        <p:spPr>
          <a:xfrm>
            <a:off x="10776155" y="4359447"/>
            <a:ext cx="914400" cy="614522"/>
          </a:xfrm>
          <a:prstGeom prst="rect">
            <a:avLst/>
          </a:prstGeom>
          <a:solidFill>
            <a:srgbClr val="FFFF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776155" y="5002142"/>
            <a:ext cx="904568" cy="1416420"/>
          </a:xfrm>
          <a:prstGeom prst="rect">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8231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548" y="5238623"/>
            <a:ext cx="9597870" cy="1150562"/>
          </a:xfrm>
        </p:spPr>
        <p:txBody>
          <a:bodyPr>
            <a:normAutofit/>
          </a:bodyPr>
          <a:lstStyle/>
          <a:p>
            <a:r>
              <a:rPr lang="en-US" sz="3300" dirty="0"/>
              <a:t>    </a:t>
            </a:r>
            <a:endParaRPr lang="en-US" sz="2400" cap="none" dirty="0"/>
          </a:p>
        </p:txBody>
      </p:sp>
      <p:sp>
        <p:nvSpPr>
          <p:cNvPr id="3" name="Content Placeholder 2"/>
          <p:cNvSpPr>
            <a:spLocks noGrp="1"/>
          </p:cNvSpPr>
          <p:nvPr>
            <p:ph idx="1"/>
          </p:nvPr>
        </p:nvSpPr>
        <p:spPr>
          <a:xfrm>
            <a:off x="430155" y="39183"/>
            <a:ext cx="10983895" cy="1242039"/>
          </a:xfrm>
        </p:spPr>
        <p:txBody>
          <a:bodyPr>
            <a:normAutofit/>
          </a:bodyPr>
          <a:lstStyle/>
          <a:p>
            <a:pPr marL="0" indent="0">
              <a:buNone/>
            </a:pPr>
            <a:r>
              <a:rPr lang="en-US" sz="3600" b="1" dirty="0"/>
              <a:t>Quantum </a:t>
            </a:r>
            <a:r>
              <a:rPr lang="en-US" sz="3600" b="1" dirty="0" smtClean="0"/>
              <a:t>computing</a:t>
            </a:r>
            <a:endParaRPr lang="en-US" sz="3600" b="1" dirty="0"/>
          </a:p>
        </p:txBody>
      </p:sp>
      <p:sp>
        <p:nvSpPr>
          <p:cNvPr id="5" name="Footer Placeholder 4"/>
          <p:cNvSpPr>
            <a:spLocks noGrp="1"/>
          </p:cNvSpPr>
          <p:nvPr>
            <p:ph type="ftr" sz="quarter" idx="11"/>
          </p:nvPr>
        </p:nvSpPr>
        <p:spPr>
          <a:xfrm>
            <a:off x="692730" y="6206622"/>
            <a:ext cx="7543800" cy="365125"/>
          </a:xfrm>
        </p:spPr>
        <p:txBody>
          <a:bodyPr/>
          <a:lstStyle/>
          <a:p>
            <a:r>
              <a:rPr lang="en-US"/>
              <a:t>CIS4360 Computer Security Fundamentals</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401865" y="1250113"/>
                <a:ext cx="11628964" cy="4639219"/>
              </a:xfrm>
              <a:prstGeom prst="rect">
                <a:avLst/>
              </a:prstGeom>
              <a:noFill/>
            </p:spPr>
            <p:txBody>
              <a:bodyPr wrap="square" rtlCol="0">
                <a:spAutoFit/>
              </a:bodyPr>
              <a:lstStyle/>
              <a:p>
                <a:pPr marL="0" lvl="2">
                  <a:spcAft>
                    <a:spcPts val="2400"/>
                  </a:spcAft>
                  <a:buClr>
                    <a:schemeClr val="tx1"/>
                  </a:buClr>
                  <a:buSzPct val="73000"/>
                </a:pPr>
                <a:r>
                  <a:rPr lang="en-US" sz="2800" b="1" dirty="0" smtClean="0">
                    <a:latin typeface="Arial Narrow" pitchFamily="34" charset="0"/>
                  </a:rPr>
                  <a:t>Threats </a:t>
                </a:r>
                <a:r>
                  <a:rPr lang="en-US" sz="2800" b="1" dirty="0">
                    <a:latin typeface="Arial Narrow" pitchFamily="34" charset="0"/>
                  </a:rPr>
                  <a:t>t</a:t>
                </a:r>
                <a:r>
                  <a:rPr lang="en-US" sz="2800" b="1" dirty="0" smtClean="0">
                    <a:latin typeface="Arial Narrow" pitchFamily="34" charset="0"/>
                  </a:rPr>
                  <a:t>o Current Symmetric &amp; Asymmetric Protocols</a:t>
                </a:r>
              </a:p>
              <a:p>
                <a:pPr marL="457200" lvl="2" indent="-457200">
                  <a:spcAft>
                    <a:spcPts val="2400"/>
                  </a:spcAft>
                  <a:buClr>
                    <a:schemeClr val="tx1"/>
                  </a:buClr>
                  <a:buSzPct val="73000"/>
                  <a:buFont typeface="+mj-lt"/>
                  <a:buAutoNum type="arabicPeriod"/>
                </a:pPr>
                <a:r>
                  <a:rPr lang="en-US" sz="2400" b="1" u="sng" dirty="0" smtClean="0">
                    <a:cs typeface="Arial" pitchFamily="34" charset="0"/>
                  </a:rPr>
                  <a:t>Grover’s </a:t>
                </a:r>
                <a:r>
                  <a:rPr lang="en-US" sz="2400" b="1" u="sng" dirty="0">
                    <a:cs typeface="Arial" pitchFamily="34" charset="0"/>
                  </a:rPr>
                  <a:t>Quantum Algorithm</a:t>
                </a:r>
                <a:r>
                  <a:rPr lang="en-US" sz="2000" b="1" dirty="0">
                    <a:cs typeface="Arial" pitchFamily="34" charset="0"/>
                  </a:rPr>
                  <a:t>: </a:t>
                </a:r>
                <a:r>
                  <a:rPr lang="en-US" sz="2000" b="1" dirty="0" smtClean="0">
                    <a:cs typeface="Arial" pitchFamily="34" charset="0"/>
                  </a:rPr>
                  <a:t>  </a:t>
                </a:r>
                <a:r>
                  <a:rPr lang="en-US" sz="2000" dirty="0" smtClean="0">
                    <a:cs typeface="Arial" pitchFamily="34" charset="0"/>
                  </a:rPr>
                  <a:t>                                                                                                  </a:t>
                </a:r>
                <a:r>
                  <a:rPr lang="en-US" sz="2200" b="1" dirty="0" smtClean="0">
                    <a:solidFill>
                      <a:srgbClr val="FFFF00"/>
                    </a:solidFill>
                    <a:cs typeface="Arial" pitchFamily="34" charset="0"/>
                  </a:rPr>
                  <a:t>Brute-force </a:t>
                </a:r>
                <a:r>
                  <a:rPr lang="en-US" sz="2200" b="1" dirty="0">
                    <a:solidFill>
                      <a:srgbClr val="FFFF00"/>
                    </a:solidFill>
                    <a:cs typeface="Arial" pitchFamily="34" charset="0"/>
                  </a:rPr>
                  <a:t>search for the </a:t>
                </a:r>
                <a:r>
                  <a:rPr lang="en-US" sz="2200" b="1" dirty="0" smtClean="0">
                    <a:solidFill>
                      <a:srgbClr val="FFFF00"/>
                    </a:solidFill>
                    <a:cs typeface="Arial" pitchFamily="34" charset="0"/>
                  </a:rPr>
                  <a:t>n-bit </a:t>
                </a:r>
                <a:r>
                  <a:rPr lang="en-US" sz="2200" b="1" dirty="0">
                    <a:solidFill>
                      <a:srgbClr val="FFFF00"/>
                    </a:solidFill>
                    <a:cs typeface="Arial" pitchFamily="34" charset="0"/>
                  </a:rPr>
                  <a:t>secret key </a:t>
                </a:r>
                <a:r>
                  <a:rPr lang="en-US" sz="2200" b="1" dirty="0" smtClean="0">
                    <a:solidFill>
                      <a:srgbClr val="FFFF00"/>
                    </a:solidFill>
                    <a:cs typeface="Arial" pitchFamily="34" charset="0"/>
                  </a:rPr>
                  <a:t>k of </a:t>
                </a:r>
                <a:r>
                  <a:rPr lang="en-US" sz="2200" b="1" dirty="0">
                    <a:solidFill>
                      <a:srgbClr val="FFFF00"/>
                    </a:solidFill>
                    <a:cs typeface="Arial" pitchFamily="34" charset="0"/>
                  </a:rPr>
                  <a:t>a symmetric-key algorithm </a:t>
                </a:r>
                <a:r>
                  <a:rPr lang="en-US" sz="2200" b="1" dirty="0">
                    <a:cs typeface="Arial" pitchFamily="34" charset="0"/>
                  </a:rPr>
                  <a:t>that encrypts a message </a:t>
                </a:r>
                <a:r>
                  <a:rPr lang="en-US" sz="2200" b="1" dirty="0" smtClean="0">
                    <a:cs typeface="Arial" pitchFamily="34" charset="0"/>
                  </a:rPr>
                  <a:t>m </a:t>
                </a:r>
                <a:r>
                  <a:rPr lang="en-US" sz="2200" b="1" dirty="0">
                    <a:cs typeface="Arial" pitchFamily="34" charset="0"/>
                  </a:rPr>
                  <a:t>to a </a:t>
                </a:r>
                <a:r>
                  <a:rPr lang="en-US" sz="2200" b="1" dirty="0" err="1">
                    <a:cs typeface="Arial" pitchFamily="34" charset="0"/>
                  </a:rPr>
                  <a:t>ciphertext</a:t>
                </a:r>
                <a:r>
                  <a:rPr lang="en-US" sz="2200" b="1" dirty="0">
                    <a:cs typeface="Arial" pitchFamily="34" charset="0"/>
                  </a:rPr>
                  <a:t> </a:t>
                </a:r>
                <a:r>
                  <a:rPr lang="en-US" sz="2200" b="1" dirty="0" smtClean="0">
                    <a:cs typeface="Arial" pitchFamily="34" charset="0"/>
                  </a:rPr>
                  <a:t>c </a:t>
                </a:r>
                <a:r>
                  <a:rPr lang="en-US" sz="2200" b="1" dirty="0">
                    <a:cs typeface="Arial" pitchFamily="34" charset="0"/>
                  </a:rPr>
                  <a:t>requires only </a:t>
                </a:r>
                <a14:m>
                  <m:oMath xmlns:m="http://schemas.openxmlformats.org/officeDocument/2006/math">
                    <m:rad>
                      <m:radPr>
                        <m:degHide m:val="on"/>
                        <m:ctrlPr>
                          <a:rPr lang="en-US" sz="2200" b="1" i="1" smtClean="0">
                            <a:latin typeface="Cambria Math"/>
                            <a:cs typeface="Arial" pitchFamily="34" charset="0"/>
                          </a:rPr>
                        </m:ctrlPr>
                      </m:radPr>
                      <m:deg/>
                      <m:e>
                        <m:sSup>
                          <m:sSupPr>
                            <m:ctrlPr>
                              <a:rPr lang="en-US" sz="2200" b="1" i="1" smtClean="0">
                                <a:latin typeface="Cambria Math"/>
                                <a:cs typeface="Arial" pitchFamily="34" charset="0"/>
                              </a:rPr>
                            </m:ctrlPr>
                          </m:sSupPr>
                          <m:e>
                            <m:r>
                              <a:rPr lang="en-US" sz="2200" b="1" i="1" smtClean="0">
                                <a:latin typeface="Cambria Math"/>
                                <a:cs typeface="Arial" pitchFamily="34" charset="0"/>
                              </a:rPr>
                              <m:t>𝟐</m:t>
                            </m:r>
                          </m:e>
                          <m:sup>
                            <m:r>
                              <a:rPr lang="en-US" sz="2200" b="1" i="1" smtClean="0">
                                <a:latin typeface="Cambria Math"/>
                                <a:cs typeface="Arial" pitchFamily="34" charset="0"/>
                              </a:rPr>
                              <m:t>𝒏</m:t>
                            </m:r>
                          </m:sup>
                        </m:sSup>
                      </m:e>
                    </m:rad>
                  </m:oMath>
                </a14:m>
                <a:r>
                  <a:rPr lang="en-US" sz="2200" b="1" dirty="0" smtClean="0">
                    <a:cs typeface="Arial" pitchFamily="34" charset="0"/>
                  </a:rPr>
                  <a:t> </a:t>
                </a:r>
                <a:r>
                  <a:rPr lang="en-US" sz="2200" b="1" dirty="0">
                    <a:cs typeface="Arial" pitchFamily="34" charset="0"/>
                  </a:rPr>
                  <a:t>= </a:t>
                </a:r>
                <a14:m>
                  <m:oMath xmlns:m="http://schemas.openxmlformats.org/officeDocument/2006/math">
                    <m:sSup>
                      <m:sSupPr>
                        <m:ctrlPr>
                          <a:rPr lang="en-US" sz="2200" b="1" i="1" smtClean="0">
                            <a:latin typeface="Cambria Math"/>
                            <a:cs typeface="Arial" pitchFamily="34" charset="0"/>
                          </a:rPr>
                        </m:ctrlPr>
                      </m:sSupPr>
                      <m:e>
                        <m:r>
                          <a:rPr lang="en-US" sz="2200" b="1" i="1" smtClean="0">
                            <a:latin typeface="Cambria Math"/>
                            <a:cs typeface="Arial" pitchFamily="34" charset="0"/>
                          </a:rPr>
                          <m:t>𝟐</m:t>
                        </m:r>
                      </m:e>
                      <m:sup>
                        <m:r>
                          <a:rPr lang="en-US" sz="2200" b="1" i="1" smtClean="0">
                            <a:latin typeface="Cambria Math"/>
                            <a:cs typeface="Arial" pitchFamily="34" charset="0"/>
                          </a:rPr>
                          <m:t>𝒏</m:t>
                        </m:r>
                        <m:r>
                          <a:rPr lang="en-US" sz="2200" b="1" i="1" smtClean="0">
                            <a:latin typeface="Cambria Math"/>
                            <a:cs typeface="Arial" pitchFamily="34" charset="0"/>
                          </a:rPr>
                          <m:t>/</m:t>
                        </m:r>
                        <m:r>
                          <a:rPr lang="en-US" sz="2200" b="1" i="1" smtClean="0">
                            <a:latin typeface="Cambria Math"/>
                            <a:cs typeface="Arial" pitchFamily="34" charset="0"/>
                          </a:rPr>
                          <m:t>𝟐</m:t>
                        </m:r>
                      </m:sup>
                    </m:sSup>
                  </m:oMath>
                </a14:m>
                <a:r>
                  <a:rPr lang="en-US" sz="2200" b="1" dirty="0" smtClean="0">
                    <a:cs typeface="Arial" pitchFamily="34" charset="0"/>
                  </a:rPr>
                  <a:t>. </a:t>
                </a:r>
                <a:r>
                  <a:rPr lang="en-US" sz="2200" b="1" dirty="0">
                    <a:cs typeface="Arial" pitchFamily="34" charset="0"/>
                  </a:rPr>
                  <a:t>Same for MACs.  </a:t>
                </a:r>
                <a:r>
                  <a:rPr lang="en-US" sz="2200" b="1" dirty="0" smtClean="0">
                    <a:cs typeface="Arial" pitchFamily="34" charset="0"/>
                  </a:rPr>
                  <a:t>                                                                      This </a:t>
                </a:r>
                <a:r>
                  <a:rPr lang="en-US" sz="2200" b="1" dirty="0">
                    <a:cs typeface="Arial" pitchFamily="34" charset="0"/>
                  </a:rPr>
                  <a:t>means that AES-128 offers only 64-bit protection. Must use AES-256 </a:t>
                </a:r>
                <a:endParaRPr lang="en-US" sz="2200" b="1" dirty="0" smtClean="0">
                  <a:cs typeface="Arial" pitchFamily="34" charset="0"/>
                </a:endParaRPr>
              </a:p>
              <a:p>
                <a:pPr marL="457200" lvl="2" indent="-457200">
                  <a:spcAft>
                    <a:spcPts val="2400"/>
                  </a:spcAft>
                  <a:buClr>
                    <a:schemeClr val="tx1"/>
                  </a:buClr>
                  <a:buSzPct val="73000"/>
                  <a:buFont typeface="+mj-lt"/>
                  <a:buAutoNum type="arabicPeriod"/>
                </a:pPr>
                <a:r>
                  <a:rPr lang="en-US" sz="2400" dirty="0" smtClean="0">
                    <a:latin typeface="Arial" pitchFamily="34" charset="0"/>
                    <a:cs typeface="Arial" pitchFamily="34" charset="0"/>
                  </a:rPr>
                  <a:t> </a:t>
                </a:r>
                <a:r>
                  <a:rPr lang="en-US" sz="2400" b="1" u="sng" dirty="0" err="1">
                    <a:cs typeface="Arial" pitchFamily="34" charset="0"/>
                  </a:rPr>
                  <a:t>Shor’s</a:t>
                </a:r>
                <a:r>
                  <a:rPr lang="en-US" sz="2400" b="1" u="sng" dirty="0">
                    <a:cs typeface="Arial" pitchFamily="34" charset="0"/>
                  </a:rPr>
                  <a:t> Algorithm</a:t>
                </a:r>
                <a:r>
                  <a:rPr lang="en-US" sz="2400" dirty="0">
                    <a:latin typeface="Arial" pitchFamily="34" charset="0"/>
                    <a:cs typeface="Arial" pitchFamily="34" charset="0"/>
                  </a:rPr>
                  <a:t>: </a:t>
                </a:r>
                <a:r>
                  <a:rPr lang="en-US" sz="2200" b="1" dirty="0">
                    <a:solidFill>
                      <a:srgbClr val="FFFF00"/>
                    </a:solidFill>
                    <a:cs typeface="Arial" pitchFamily="34" charset="0"/>
                  </a:rPr>
                  <a:t>Solves the factoring, discrete logarithm, and period finding problems efficiently</a:t>
                </a:r>
                <a:r>
                  <a:rPr lang="en-US" sz="2200" b="1" dirty="0">
                    <a:cs typeface="Arial" pitchFamily="34" charset="0"/>
                  </a:rPr>
                  <a:t>. This means that a sufficiently large QC will break all current public-key algorithms: RSA, </a:t>
                </a:r>
                <a:r>
                  <a:rPr lang="en-US" sz="2200" b="1" dirty="0" err="1">
                    <a:cs typeface="Arial" pitchFamily="34" charset="0"/>
                  </a:rPr>
                  <a:t>Diffie</a:t>
                </a:r>
                <a:r>
                  <a:rPr lang="en-US" sz="2200" b="1" dirty="0">
                    <a:cs typeface="Arial" pitchFamily="34" charset="0"/>
                  </a:rPr>
                  <a:t>-Hellman, </a:t>
                </a:r>
                <a:r>
                  <a:rPr lang="en-US" sz="2200" b="1" dirty="0" err="1">
                    <a:cs typeface="Arial" pitchFamily="34" charset="0"/>
                  </a:rPr>
                  <a:t>ElGamal</a:t>
                </a:r>
                <a:r>
                  <a:rPr lang="en-US" sz="2200" b="1" dirty="0">
                    <a:cs typeface="Arial" pitchFamily="34" charset="0"/>
                  </a:rPr>
                  <a:t>, elliptic curve crypto</a:t>
                </a:r>
                <a:r>
                  <a:rPr lang="en-US" sz="2200" b="1" dirty="0" smtClean="0">
                    <a:cs typeface="Arial" pitchFamily="34" charset="0"/>
                  </a:rPr>
                  <a:t>.</a:t>
                </a:r>
              </a:p>
              <a:p>
                <a:pPr marL="457200" lvl="2" indent="-457200">
                  <a:spcAft>
                    <a:spcPts val="2400"/>
                  </a:spcAft>
                  <a:buClr>
                    <a:schemeClr val="tx1"/>
                  </a:buClr>
                  <a:buSzPct val="73000"/>
                  <a:buFont typeface="+mj-lt"/>
                  <a:buAutoNum type="arabicPeriod"/>
                </a:pPr>
                <a:r>
                  <a:rPr lang="en-US" sz="2400" b="1" u="sng" dirty="0" smtClean="0">
                    <a:latin typeface="+mj-lt"/>
                    <a:cs typeface="Arial" pitchFamily="34" charset="0"/>
                  </a:rPr>
                  <a:t>What </a:t>
                </a:r>
                <a:r>
                  <a:rPr lang="en-US" sz="2400" b="1" u="sng" dirty="0">
                    <a:latin typeface="+mj-lt"/>
                    <a:cs typeface="Arial" pitchFamily="34" charset="0"/>
                  </a:rPr>
                  <a:t>is needed:</a:t>
                </a:r>
                <a:r>
                  <a:rPr lang="en-US" sz="2400" dirty="0">
                    <a:latin typeface="+mj-lt"/>
                    <a:cs typeface="Arial" pitchFamily="34" charset="0"/>
                  </a:rPr>
                  <a:t> </a:t>
                </a:r>
                <a:r>
                  <a:rPr lang="en-US" sz="2200" b="1" dirty="0">
                    <a:latin typeface="+mj-lt"/>
                    <a:cs typeface="Arial" pitchFamily="34" charset="0"/>
                  </a:rPr>
                  <a:t>a few thousand logical </a:t>
                </a:r>
                <a:r>
                  <a:rPr lang="en-US" sz="2200" b="1" dirty="0" err="1">
                    <a:latin typeface="+mj-lt"/>
                    <a:cs typeface="Arial" pitchFamily="34" charset="0"/>
                  </a:rPr>
                  <a:t>qubits</a:t>
                </a:r>
                <a:r>
                  <a:rPr lang="en-US" sz="2200" b="1" dirty="0">
                    <a:latin typeface="+mj-lt"/>
                    <a:cs typeface="Arial" pitchFamily="34" charset="0"/>
                  </a:rPr>
                  <a:t> and a program that applies a few billion </a:t>
                </a:r>
                <a:r>
                  <a:rPr lang="en-US" sz="2200" b="1" dirty="0" smtClean="0">
                    <a:latin typeface="+mj-lt"/>
                    <a:cs typeface="Arial" pitchFamily="34" charset="0"/>
                  </a:rPr>
                  <a:t>logical gates (</a:t>
                </a:r>
                <a:r>
                  <a:rPr lang="en-US" sz="2200" b="1" dirty="0" smtClean="0">
                    <a:solidFill>
                      <a:srgbClr val="FFFF00"/>
                    </a:solidFill>
                    <a:latin typeface="+mj-lt"/>
                    <a:cs typeface="Arial" pitchFamily="34" charset="0"/>
                  </a:rPr>
                  <a:t>not yet </a:t>
                </a:r>
                <a:r>
                  <a:rPr lang="en-US" sz="2200" b="1" dirty="0">
                    <a:solidFill>
                      <a:srgbClr val="FFFF00"/>
                    </a:solidFill>
                    <a:latin typeface="+mj-lt"/>
                    <a:cs typeface="Arial" pitchFamily="34" charset="0"/>
                  </a:rPr>
                  <a:t>feasible</a:t>
                </a:r>
                <a:r>
                  <a:rPr lang="en-US" sz="2200" b="1" dirty="0" smtClean="0">
                    <a:latin typeface="+mj-lt"/>
                    <a:cs typeface="Arial" pitchFamily="34" charset="0"/>
                  </a:rPr>
                  <a:t>).</a:t>
                </a:r>
                <a:endParaRPr lang="en-US" sz="2200" b="1" dirty="0">
                  <a:latin typeface="+mj-lt"/>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01865" y="1250113"/>
                <a:ext cx="11628964" cy="4639219"/>
              </a:xfrm>
              <a:prstGeom prst="rect">
                <a:avLst/>
              </a:prstGeom>
              <a:blipFill rotWithShape="1">
                <a:blip r:embed="rId2"/>
                <a:stretch>
                  <a:fillRect l="-1101" t="-1314" r="-1520" b="-1708"/>
                </a:stretch>
              </a:blipFill>
            </p:spPr>
            <p:txBody>
              <a:bodyPr/>
              <a:lstStyle/>
              <a:p>
                <a:r>
                  <a:rPr lang="en-US">
                    <a:noFill/>
                  </a:rPr>
                  <a:t> </a:t>
                </a:r>
              </a:p>
            </p:txBody>
          </p:sp>
        </mc:Fallback>
      </mc:AlternateContent>
      <p:sp>
        <p:nvSpPr>
          <p:cNvPr id="8" name="TextBox 7"/>
          <p:cNvSpPr txBox="1"/>
          <p:nvPr/>
        </p:nvSpPr>
        <p:spPr>
          <a:xfrm>
            <a:off x="507999" y="4650804"/>
            <a:ext cx="184731" cy="646331"/>
          </a:xfrm>
          <a:prstGeom prst="rect">
            <a:avLst/>
          </a:prstGeom>
          <a:noFill/>
        </p:spPr>
        <p:txBody>
          <a:bodyPr wrap="none" rtlCol="0">
            <a:spAutoFit/>
          </a:bodyPr>
          <a:lstStyle/>
          <a:p>
            <a:endParaRPr lang="en-US" b="1" dirty="0"/>
          </a:p>
          <a:p>
            <a:endParaRPr lang="en-US" dirty="0"/>
          </a:p>
        </p:txBody>
      </p:sp>
      <p:sp>
        <p:nvSpPr>
          <p:cNvPr id="6" name="Slide Number Placeholder 5"/>
          <p:cNvSpPr>
            <a:spLocks noGrp="1"/>
          </p:cNvSpPr>
          <p:nvPr>
            <p:ph type="sldNum" sz="quarter" idx="12"/>
          </p:nvPr>
        </p:nvSpPr>
        <p:spPr>
          <a:xfrm>
            <a:off x="11087076" y="6328229"/>
            <a:ext cx="1112309" cy="513307"/>
          </a:xfrm>
        </p:spPr>
        <p:txBody>
          <a:bodyPr/>
          <a:lstStyle/>
          <a:p>
            <a:fld id="{D57F1E4F-1CFF-5643-939E-217C01CDF565}" type="slidenum">
              <a:rPr lang="en-US" smtClean="0"/>
              <a:pPr/>
              <a:t>45</a:t>
            </a:fld>
            <a:endParaRPr lang="en-US" dirty="0"/>
          </a:p>
        </p:txBody>
      </p:sp>
      <p:grpSp>
        <p:nvGrpSpPr>
          <p:cNvPr id="19" name="Group 18"/>
          <p:cNvGrpSpPr/>
          <p:nvPr/>
        </p:nvGrpSpPr>
        <p:grpSpPr>
          <a:xfrm>
            <a:off x="8188778" y="261623"/>
            <a:ext cx="3842051" cy="2048634"/>
            <a:chOff x="5093110" y="213529"/>
            <a:chExt cx="6774441" cy="3156154"/>
          </a:xfrm>
        </p:grpSpPr>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110" y="213529"/>
              <a:ext cx="3128773" cy="3156154"/>
            </a:xfrm>
            <a:prstGeom prst="rect">
              <a:avLst/>
            </a:prstGeom>
          </p:spPr>
        </p:pic>
        <p:grpSp>
          <p:nvGrpSpPr>
            <p:cNvPr id="18" name="Group 17"/>
            <p:cNvGrpSpPr/>
            <p:nvPr/>
          </p:nvGrpSpPr>
          <p:grpSpPr>
            <a:xfrm>
              <a:off x="8406595" y="213529"/>
              <a:ext cx="3460956" cy="3145104"/>
              <a:chOff x="8406595" y="213529"/>
              <a:chExt cx="3460956" cy="3145104"/>
            </a:xfrm>
          </p:grpSpPr>
          <p:pic>
            <p:nvPicPr>
              <p:cNvPr id="15" name="Picture 1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6595" y="213529"/>
                <a:ext cx="3460956" cy="3145104"/>
              </a:xfrm>
              <a:prstGeom prst="rect">
                <a:avLst/>
              </a:prstGeom>
            </p:spPr>
          </p:pic>
          <p:grpSp>
            <p:nvGrpSpPr>
              <p:cNvPr id="11" name="Group 10"/>
              <p:cNvGrpSpPr/>
              <p:nvPr/>
            </p:nvGrpSpPr>
            <p:grpSpPr>
              <a:xfrm>
                <a:off x="10776155" y="1053027"/>
                <a:ext cx="920896" cy="2050951"/>
                <a:chOff x="10776155" y="1053027"/>
                <a:chExt cx="920896" cy="2050951"/>
              </a:xfrm>
            </p:grpSpPr>
            <p:sp>
              <p:nvSpPr>
                <p:cNvPr id="16" name="Rectangle 15"/>
                <p:cNvSpPr/>
                <p:nvPr/>
              </p:nvSpPr>
              <p:spPr>
                <a:xfrm>
                  <a:off x="10776155" y="1053027"/>
                  <a:ext cx="914400" cy="614522"/>
                </a:xfrm>
                <a:prstGeom prst="rect">
                  <a:avLst/>
                </a:prstGeom>
                <a:solidFill>
                  <a:srgbClr val="FFFF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792483" y="1687558"/>
                  <a:ext cx="904568" cy="1416420"/>
                </a:xfrm>
                <a:prstGeom prst="rect">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732253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971154"/>
            <a:ext cx="4344604" cy="1507067"/>
          </a:xfrm>
        </p:spPr>
        <p:txBody>
          <a:bodyPr>
            <a:normAutofit fontScale="90000"/>
          </a:bodyPr>
          <a:lstStyle/>
          <a:p>
            <a:pPr algn="ctr"/>
            <a:r>
              <a:rPr lang="en-US" sz="4900" dirty="0"/>
              <a:t>Threat model</a:t>
            </a:r>
            <a:r>
              <a:rPr lang="en-US" sz="4000" b="1" dirty="0"/>
              <a:t/>
            </a:r>
            <a:br>
              <a:rPr lang="en-US" sz="4000" b="1" dirty="0"/>
            </a:br>
            <a:r>
              <a:rPr lang="en-US" sz="4000" b="1" dirty="0"/>
              <a:t/>
            </a:r>
            <a:br>
              <a:rPr lang="en-US" sz="4000" b="1" dirty="0"/>
            </a:br>
            <a:r>
              <a:rPr lang="en-US" sz="2700" cap="none" dirty="0"/>
              <a:t>Alice, Bob: honest</a:t>
            </a:r>
            <a:r>
              <a:rPr lang="en-US" sz="4000" cap="none" dirty="0"/>
              <a:t/>
            </a:r>
            <a:br>
              <a:rPr lang="en-US" sz="4000" cap="none" dirty="0"/>
            </a:br>
            <a:r>
              <a:rPr lang="en-US" sz="2700" cap="none" dirty="0"/>
              <a:t>Malory: adversary </a:t>
            </a:r>
            <a:endParaRPr lang="en-US" sz="2700" dirty="0"/>
          </a:p>
        </p:txBody>
      </p:sp>
      <p:sp>
        <p:nvSpPr>
          <p:cNvPr id="4" name="Date Placeholder 3"/>
          <p:cNvSpPr>
            <a:spLocks noGrp="1"/>
          </p:cNvSpPr>
          <p:nvPr>
            <p:ph type="dt" sz="half" idx="10"/>
          </p:nvPr>
        </p:nvSpPr>
        <p:spPr>
          <a:xfrm>
            <a:off x="10130440" y="6182474"/>
            <a:ext cx="1600200" cy="365125"/>
          </a:xfrm>
        </p:spPr>
        <p:txBody>
          <a:bodyPr/>
          <a:lstStyle/>
          <a:p>
            <a:fld id="{63EF8F46-ED96-460C-9F66-11AA67D0C13D}" type="datetime1">
              <a:rPr lang="en-US" smtClean="0"/>
              <a:t>8/26/2024</a:t>
            </a:fld>
            <a:endParaRPr lang="en-US" dirty="0"/>
          </a:p>
        </p:txBody>
      </p:sp>
      <p:sp>
        <p:nvSpPr>
          <p:cNvPr id="5" name="Footer Placeholder 4"/>
          <p:cNvSpPr>
            <a:spLocks noGrp="1"/>
          </p:cNvSpPr>
          <p:nvPr>
            <p:ph type="ftr" sz="quarter" idx="11"/>
          </p:nvPr>
        </p:nvSpPr>
        <p:spPr>
          <a:xfrm>
            <a:off x="230155" y="6185115"/>
            <a:ext cx="4366727" cy="365125"/>
          </a:xfrm>
        </p:spPr>
        <p:txBody>
          <a:bodyPr/>
          <a:lstStyle/>
          <a:p>
            <a:r>
              <a:rPr lang="en-US" sz="1600" dirty="0"/>
              <a:t>CIS4360 Computer </a:t>
            </a:r>
            <a:r>
              <a:rPr lang="en-US" sz="1500" dirty="0"/>
              <a:t>Security</a:t>
            </a:r>
            <a:r>
              <a:rPr lang="en-US" sz="1600" dirty="0"/>
              <a:t> Fundamentals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5</a:t>
            </a:fld>
            <a:endParaRPr lang="en-US" dirty="0"/>
          </a:p>
        </p:txBody>
      </p:sp>
      <p:sp>
        <p:nvSpPr>
          <p:cNvPr id="3" name="Rectangle 2"/>
          <p:cNvSpPr/>
          <p:nvPr/>
        </p:nvSpPr>
        <p:spPr>
          <a:xfrm>
            <a:off x="4523567" y="213419"/>
            <a:ext cx="6472718" cy="6277510"/>
          </a:xfrm>
          <a:prstGeom prst="rect">
            <a:avLst/>
          </a:prstGeom>
          <a:noFill/>
          <a:ln w="44450" cmpd="dbl">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p:cNvGrpSpPr/>
          <p:nvPr/>
        </p:nvGrpSpPr>
        <p:grpSpPr>
          <a:xfrm>
            <a:off x="5902645" y="5774615"/>
            <a:ext cx="1251703" cy="646172"/>
            <a:chOff x="-151084" y="734506"/>
            <a:chExt cx="1082379" cy="583564"/>
          </a:xfrm>
        </p:grpSpPr>
        <p:sp>
          <p:nvSpPr>
            <p:cNvPr id="8" name="Oval 7"/>
            <p:cNvSpPr/>
            <p:nvPr/>
          </p:nvSpPr>
          <p:spPr>
            <a:xfrm>
              <a:off x="680680" y="734506"/>
              <a:ext cx="250615" cy="1916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667355" y="944638"/>
              <a:ext cx="256832" cy="373432"/>
              <a:chOff x="2342820" y="1137748"/>
              <a:chExt cx="256832" cy="373432"/>
            </a:xfrm>
          </p:grpSpPr>
          <p:cxnSp>
            <p:nvCxnSpPr>
              <p:cNvPr id="10" name="Straight Connector 9"/>
              <p:cNvCxnSpPr/>
              <p:nvPr/>
            </p:nvCxnSpPr>
            <p:spPr>
              <a:xfrm flipH="1">
                <a:off x="2474529" y="1137748"/>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346559" y="1239982"/>
                <a:ext cx="228600" cy="99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342820" y="1386940"/>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485352" y="1386941"/>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51084" y="884698"/>
              <a:ext cx="827817" cy="333548"/>
            </a:xfrm>
            <a:prstGeom prst="rect">
              <a:avLst/>
            </a:prstGeom>
            <a:noFill/>
          </p:spPr>
          <p:txBody>
            <a:bodyPr wrap="none" rtlCol="0">
              <a:spAutoFit/>
            </a:bodyPr>
            <a:lstStyle/>
            <a:p>
              <a:r>
                <a:rPr lang="en-US" b="1" dirty="0">
                  <a:solidFill>
                    <a:schemeClr val="bg1"/>
                  </a:solidFill>
                </a:rPr>
                <a:t>Malory</a:t>
              </a:r>
            </a:p>
          </p:txBody>
        </p:sp>
      </p:grpSp>
      <p:sp>
        <p:nvSpPr>
          <p:cNvPr id="24" name="Oval 23"/>
          <p:cNvSpPr/>
          <p:nvPr/>
        </p:nvSpPr>
        <p:spPr>
          <a:xfrm>
            <a:off x="8226523" y="4803585"/>
            <a:ext cx="273606" cy="19616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4952312" y="4990019"/>
            <a:ext cx="3409853" cy="509004"/>
            <a:chOff x="2505600" y="873717"/>
            <a:chExt cx="3034770" cy="438433"/>
          </a:xfrm>
        </p:grpSpPr>
        <p:cxnSp>
          <p:nvCxnSpPr>
            <p:cNvPr id="27" name="Straight Connector 26"/>
            <p:cNvCxnSpPr/>
            <p:nvPr/>
          </p:nvCxnSpPr>
          <p:spPr>
            <a:xfrm flipH="1">
              <a:off x="5540369" y="873717"/>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505600" y="999467"/>
              <a:ext cx="365760" cy="26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559326" y="1187910"/>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673626" y="1187911"/>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4765903" y="4448428"/>
            <a:ext cx="763350" cy="369332"/>
          </a:xfrm>
          <a:prstGeom prst="rect">
            <a:avLst/>
          </a:prstGeom>
          <a:noFill/>
        </p:spPr>
        <p:txBody>
          <a:bodyPr wrap="none" rtlCol="0">
            <a:spAutoFit/>
          </a:bodyPr>
          <a:lstStyle/>
          <a:p>
            <a:r>
              <a:rPr lang="en-US" b="1" dirty="0">
                <a:solidFill>
                  <a:schemeClr val="bg1"/>
                </a:solidFill>
              </a:rPr>
              <a:t>Alice</a:t>
            </a:r>
          </a:p>
        </p:txBody>
      </p:sp>
      <p:sp>
        <p:nvSpPr>
          <p:cNvPr id="40" name="Oval 39"/>
          <p:cNvSpPr/>
          <p:nvPr/>
        </p:nvSpPr>
        <p:spPr>
          <a:xfrm>
            <a:off x="5001781" y="4801682"/>
            <a:ext cx="273606" cy="19616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5137385" y="5015118"/>
            <a:ext cx="3442970" cy="444256"/>
            <a:chOff x="2672208" y="891546"/>
            <a:chExt cx="3064244" cy="382663"/>
          </a:xfrm>
        </p:grpSpPr>
        <p:cxnSp>
          <p:nvCxnSpPr>
            <p:cNvPr id="43" name="Straight Connector 42"/>
            <p:cNvCxnSpPr/>
            <p:nvPr/>
          </p:nvCxnSpPr>
          <p:spPr>
            <a:xfrm flipH="1">
              <a:off x="2672208" y="891546"/>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370692" y="992198"/>
              <a:ext cx="365760" cy="99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421822" y="1149970"/>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564527" y="1144578"/>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7909543" y="4432729"/>
            <a:ext cx="938948" cy="369332"/>
          </a:xfrm>
          <a:prstGeom prst="rect">
            <a:avLst/>
          </a:prstGeom>
          <a:noFill/>
        </p:spPr>
        <p:txBody>
          <a:bodyPr wrap="square" rtlCol="0">
            <a:spAutoFit/>
          </a:bodyPr>
          <a:lstStyle/>
          <a:p>
            <a:r>
              <a:rPr lang="en-US" sz="1200" b="1" dirty="0">
                <a:solidFill>
                  <a:schemeClr val="bg1"/>
                </a:solidFill>
              </a:rPr>
              <a:t>    </a:t>
            </a:r>
            <a:r>
              <a:rPr lang="en-US" b="1" dirty="0">
                <a:solidFill>
                  <a:schemeClr val="bg1"/>
                </a:solidFill>
              </a:rPr>
              <a:t>Bob</a:t>
            </a:r>
          </a:p>
        </p:txBody>
      </p:sp>
      <p:sp>
        <p:nvSpPr>
          <p:cNvPr id="32" name="Oval 31"/>
          <p:cNvSpPr/>
          <p:nvPr/>
        </p:nvSpPr>
        <p:spPr>
          <a:xfrm>
            <a:off x="5163532" y="2460126"/>
            <a:ext cx="273606" cy="18709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5100255" y="2673934"/>
            <a:ext cx="398201" cy="413496"/>
            <a:chOff x="2495203" y="1177072"/>
            <a:chExt cx="354399" cy="373432"/>
          </a:xfrm>
        </p:grpSpPr>
        <p:cxnSp>
          <p:nvCxnSpPr>
            <p:cNvPr id="35" name="Straight Connector 34"/>
            <p:cNvCxnSpPr/>
            <p:nvPr/>
          </p:nvCxnSpPr>
          <p:spPr>
            <a:xfrm flipH="1">
              <a:off x="2672205" y="1177072"/>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495203" y="1268447"/>
              <a:ext cx="354399" cy="32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5593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6736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4936937" y="2085449"/>
            <a:ext cx="763350" cy="369332"/>
          </a:xfrm>
          <a:prstGeom prst="rect">
            <a:avLst/>
          </a:prstGeom>
          <a:noFill/>
        </p:spPr>
        <p:txBody>
          <a:bodyPr wrap="none" rtlCol="0">
            <a:spAutoFit/>
          </a:bodyPr>
          <a:lstStyle/>
          <a:p>
            <a:r>
              <a:rPr lang="en-US" b="1" dirty="0">
                <a:solidFill>
                  <a:schemeClr val="bg1"/>
                </a:solidFill>
              </a:rPr>
              <a:t>Alice</a:t>
            </a:r>
          </a:p>
        </p:txBody>
      </p:sp>
      <p:sp>
        <p:nvSpPr>
          <p:cNvPr id="64" name="Oval 63"/>
          <p:cNvSpPr/>
          <p:nvPr/>
        </p:nvSpPr>
        <p:spPr>
          <a:xfrm>
            <a:off x="8224558" y="2464309"/>
            <a:ext cx="273606" cy="18709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8182507" y="2678117"/>
            <a:ext cx="351243" cy="413496"/>
            <a:chOff x="2508423" y="1177072"/>
            <a:chExt cx="312606" cy="373432"/>
          </a:xfrm>
        </p:grpSpPr>
        <p:cxnSp>
          <p:nvCxnSpPr>
            <p:cNvPr id="67" name="Straight Connector 66"/>
            <p:cNvCxnSpPr/>
            <p:nvPr/>
          </p:nvCxnSpPr>
          <p:spPr>
            <a:xfrm flipH="1">
              <a:off x="2672205" y="1177072"/>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508423" y="1276029"/>
              <a:ext cx="312606" cy="104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5593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6736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65"/>
          <p:cNvSpPr txBox="1"/>
          <p:nvPr/>
        </p:nvSpPr>
        <p:spPr>
          <a:xfrm>
            <a:off x="8060580" y="2095242"/>
            <a:ext cx="619080" cy="369332"/>
          </a:xfrm>
          <a:prstGeom prst="rect">
            <a:avLst/>
          </a:prstGeom>
          <a:noFill/>
        </p:spPr>
        <p:txBody>
          <a:bodyPr wrap="none" rtlCol="0">
            <a:spAutoFit/>
          </a:bodyPr>
          <a:lstStyle/>
          <a:p>
            <a:r>
              <a:rPr lang="en-US" b="1" dirty="0">
                <a:solidFill>
                  <a:schemeClr val="bg1"/>
                </a:solidFill>
              </a:rPr>
              <a:t>Bob</a:t>
            </a:r>
          </a:p>
        </p:txBody>
      </p:sp>
      <p:sp>
        <p:nvSpPr>
          <p:cNvPr id="48" name="Oval 47"/>
          <p:cNvSpPr/>
          <p:nvPr/>
        </p:nvSpPr>
        <p:spPr>
          <a:xfrm>
            <a:off x="5238538" y="911264"/>
            <a:ext cx="273606" cy="18709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170725" y="1125072"/>
            <a:ext cx="410966" cy="413496"/>
            <a:chOff x="2502526" y="1177072"/>
            <a:chExt cx="365760" cy="373432"/>
          </a:xfrm>
        </p:grpSpPr>
        <p:cxnSp>
          <p:nvCxnSpPr>
            <p:cNvPr id="51" name="Straight Connector 50"/>
            <p:cNvCxnSpPr/>
            <p:nvPr/>
          </p:nvCxnSpPr>
          <p:spPr>
            <a:xfrm flipH="1">
              <a:off x="2672205" y="1177072"/>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502526" y="1279306"/>
              <a:ext cx="365760" cy="99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5593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6736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8214338" y="542196"/>
            <a:ext cx="619080" cy="369332"/>
          </a:xfrm>
          <a:prstGeom prst="rect">
            <a:avLst/>
          </a:prstGeom>
          <a:noFill/>
        </p:spPr>
        <p:txBody>
          <a:bodyPr wrap="none" rtlCol="0">
            <a:spAutoFit/>
          </a:bodyPr>
          <a:lstStyle/>
          <a:p>
            <a:r>
              <a:rPr lang="en-US" b="1" dirty="0">
                <a:solidFill>
                  <a:schemeClr val="bg1"/>
                </a:solidFill>
              </a:rPr>
              <a:t>Bob</a:t>
            </a:r>
          </a:p>
        </p:txBody>
      </p:sp>
      <p:sp>
        <p:nvSpPr>
          <p:cNvPr id="72" name="Oval 71"/>
          <p:cNvSpPr/>
          <p:nvPr/>
        </p:nvSpPr>
        <p:spPr>
          <a:xfrm>
            <a:off x="8377192" y="916509"/>
            <a:ext cx="273606" cy="18709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8392292" y="1124028"/>
            <a:ext cx="263236" cy="413496"/>
            <a:chOff x="2553646" y="1177072"/>
            <a:chExt cx="234280" cy="373432"/>
          </a:xfrm>
        </p:grpSpPr>
        <p:cxnSp>
          <p:nvCxnSpPr>
            <p:cNvPr id="75" name="Straight Connector 74"/>
            <p:cNvCxnSpPr/>
            <p:nvPr/>
          </p:nvCxnSpPr>
          <p:spPr>
            <a:xfrm flipH="1">
              <a:off x="2672205" y="1177072"/>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553646" y="1279306"/>
              <a:ext cx="228600" cy="99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5593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736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4899071" y="547442"/>
            <a:ext cx="975275" cy="369332"/>
          </a:xfrm>
          <a:prstGeom prst="rect">
            <a:avLst/>
          </a:prstGeom>
          <a:noFill/>
        </p:spPr>
        <p:txBody>
          <a:bodyPr wrap="square" rtlCol="0">
            <a:spAutoFit/>
          </a:bodyPr>
          <a:lstStyle/>
          <a:p>
            <a:pPr algn="ctr"/>
            <a:r>
              <a:rPr lang="en-US" b="1" dirty="0">
                <a:solidFill>
                  <a:schemeClr val="bg1"/>
                </a:solidFill>
              </a:rPr>
              <a:t>Alice</a:t>
            </a:r>
          </a:p>
        </p:txBody>
      </p:sp>
      <p:grpSp>
        <p:nvGrpSpPr>
          <p:cNvPr id="84" name="Group 83"/>
          <p:cNvGrpSpPr/>
          <p:nvPr/>
        </p:nvGrpSpPr>
        <p:grpSpPr>
          <a:xfrm>
            <a:off x="5936759" y="882332"/>
            <a:ext cx="2157572" cy="355942"/>
            <a:chOff x="5452323" y="1255081"/>
            <a:chExt cx="1868557" cy="321455"/>
          </a:xfrm>
        </p:grpSpPr>
        <p:cxnSp>
          <p:nvCxnSpPr>
            <p:cNvPr id="81" name="Straight Arrow Connector 80"/>
            <p:cNvCxnSpPr/>
            <p:nvPr/>
          </p:nvCxnSpPr>
          <p:spPr>
            <a:xfrm>
              <a:off x="5452323" y="1576536"/>
              <a:ext cx="1868557" cy="0"/>
            </a:xfrm>
            <a:prstGeom prst="straightConnector1">
              <a:avLst/>
            </a:prstGeom>
            <a:ln w="3175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798769" y="1255081"/>
              <a:ext cx="1124543" cy="307777"/>
            </a:xfrm>
            <a:prstGeom prst="rect">
              <a:avLst/>
            </a:prstGeom>
            <a:noFill/>
          </p:spPr>
          <p:txBody>
            <a:bodyPr wrap="square" rtlCol="0">
              <a:spAutoFit/>
            </a:bodyPr>
            <a:lstStyle/>
            <a:p>
              <a:pPr algn="ctr"/>
              <a:r>
                <a:rPr lang="en-US" sz="1600" b="1" dirty="0">
                  <a:solidFill>
                    <a:schemeClr val="bg1"/>
                  </a:solidFill>
                </a:rPr>
                <a:t>message</a:t>
              </a:r>
            </a:p>
          </p:txBody>
        </p:sp>
      </p:grpSp>
      <p:grpSp>
        <p:nvGrpSpPr>
          <p:cNvPr id="85" name="Group 84"/>
          <p:cNvGrpSpPr/>
          <p:nvPr/>
        </p:nvGrpSpPr>
        <p:grpSpPr>
          <a:xfrm>
            <a:off x="5529254" y="4750153"/>
            <a:ext cx="2580353" cy="377288"/>
            <a:chOff x="5294292" y="1088130"/>
            <a:chExt cx="2234705" cy="340732"/>
          </a:xfrm>
        </p:grpSpPr>
        <p:cxnSp>
          <p:nvCxnSpPr>
            <p:cNvPr id="86" name="Straight Arrow Connector 85"/>
            <p:cNvCxnSpPr/>
            <p:nvPr/>
          </p:nvCxnSpPr>
          <p:spPr>
            <a:xfrm>
              <a:off x="5452323" y="1428862"/>
              <a:ext cx="1868557" cy="0"/>
            </a:xfrm>
            <a:prstGeom prst="straightConnector1">
              <a:avLst/>
            </a:prstGeom>
            <a:ln w="3175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5294292" y="1088130"/>
              <a:ext cx="2234705" cy="305751"/>
            </a:xfrm>
            <a:prstGeom prst="rect">
              <a:avLst/>
            </a:prstGeom>
            <a:noFill/>
          </p:spPr>
          <p:txBody>
            <a:bodyPr wrap="square" rtlCol="0">
              <a:spAutoFit/>
            </a:bodyPr>
            <a:lstStyle/>
            <a:p>
              <a:pPr algn="ctr"/>
              <a:r>
                <a:rPr lang="en-US" sz="1600" b="1" dirty="0">
                  <a:solidFill>
                    <a:schemeClr val="bg1"/>
                  </a:solidFill>
                </a:rPr>
                <a:t>message </a:t>
              </a:r>
              <a:r>
                <a:rPr lang="en-US" sz="1600" b="1" dirty="0">
                  <a:solidFill>
                    <a:srgbClr val="FF0000"/>
                  </a:solidFill>
                  <a:sym typeface="Symbol"/>
                </a:rPr>
                <a:t> message’</a:t>
              </a:r>
              <a:endParaRPr lang="en-US" sz="1600" b="1" dirty="0">
                <a:solidFill>
                  <a:srgbClr val="FF0000"/>
                </a:solidFill>
              </a:endParaRPr>
            </a:p>
          </p:txBody>
        </p:sp>
      </p:grpSp>
      <p:grpSp>
        <p:nvGrpSpPr>
          <p:cNvPr id="88" name="Group 87"/>
          <p:cNvGrpSpPr/>
          <p:nvPr/>
        </p:nvGrpSpPr>
        <p:grpSpPr>
          <a:xfrm>
            <a:off x="5825600" y="2458492"/>
            <a:ext cx="2157573" cy="355942"/>
            <a:chOff x="5452323" y="1255081"/>
            <a:chExt cx="1868557" cy="321455"/>
          </a:xfrm>
        </p:grpSpPr>
        <p:cxnSp>
          <p:nvCxnSpPr>
            <p:cNvPr id="89" name="Straight Arrow Connector 88"/>
            <p:cNvCxnSpPr/>
            <p:nvPr/>
          </p:nvCxnSpPr>
          <p:spPr>
            <a:xfrm>
              <a:off x="5452323" y="1576536"/>
              <a:ext cx="1868557" cy="0"/>
            </a:xfrm>
            <a:prstGeom prst="straightConnector1">
              <a:avLst/>
            </a:prstGeom>
            <a:ln w="3175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798769" y="1255081"/>
              <a:ext cx="1124543" cy="307777"/>
            </a:xfrm>
            <a:prstGeom prst="rect">
              <a:avLst/>
            </a:prstGeom>
            <a:noFill/>
          </p:spPr>
          <p:txBody>
            <a:bodyPr wrap="square" rtlCol="0">
              <a:spAutoFit/>
            </a:bodyPr>
            <a:lstStyle/>
            <a:p>
              <a:pPr algn="ctr"/>
              <a:r>
                <a:rPr lang="en-US" sz="1600" b="1" dirty="0">
                  <a:solidFill>
                    <a:schemeClr val="bg1"/>
                  </a:solidFill>
                </a:rPr>
                <a:t>message</a:t>
              </a:r>
            </a:p>
          </p:txBody>
        </p:sp>
      </p:grpSp>
      <p:grpSp>
        <p:nvGrpSpPr>
          <p:cNvPr id="109" name="Group 108"/>
          <p:cNvGrpSpPr/>
          <p:nvPr/>
        </p:nvGrpSpPr>
        <p:grpSpPr>
          <a:xfrm>
            <a:off x="6531020" y="2845761"/>
            <a:ext cx="616864" cy="607501"/>
            <a:chOff x="5542249" y="2909250"/>
            <a:chExt cx="660782" cy="724247"/>
          </a:xfrm>
        </p:grpSpPr>
        <p:cxnSp>
          <p:nvCxnSpPr>
            <p:cNvPr id="95" name="Straight Connector 94"/>
            <p:cNvCxnSpPr/>
            <p:nvPr/>
          </p:nvCxnSpPr>
          <p:spPr>
            <a:xfrm>
              <a:off x="5542249" y="2909250"/>
              <a:ext cx="284387" cy="494844"/>
            </a:xfrm>
            <a:prstGeom prst="line">
              <a:avLst/>
            </a:prstGeom>
            <a:ln w="34925">
              <a:solidFill>
                <a:srgbClr val="FF0000">
                  <a:alpha val="6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5850329" y="3221912"/>
              <a:ext cx="48693" cy="137160"/>
            </a:xfrm>
            <a:prstGeom prst="line">
              <a:avLst/>
            </a:prstGeom>
            <a:ln w="34925">
              <a:solidFill>
                <a:srgbClr val="FF0000">
                  <a:alpha val="6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5928445" y="3190752"/>
              <a:ext cx="274586" cy="442745"/>
            </a:xfrm>
            <a:prstGeom prst="straightConnector1">
              <a:avLst/>
            </a:prstGeom>
            <a:ln w="34925">
              <a:solidFill>
                <a:srgbClr val="FF0000">
                  <a:alpha val="60000"/>
                </a:srgb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7015829" y="5136010"/>
            <a:ext cx="213259" cy="582286"/>
            <a:chOff x="5340707" y="5171101"/>
            <a:chExt cx="538186" cy="263191"/>
          </a:xfrm>
        </p:grpSpPr>
        <p:cxnSp>
          <p:nvCxnSpPr>
            <p:cNvPr id="103" name="Straight Connector 102"/>
            <p:cNvCxnSpPr/>
            <p:nvPr/>
          </p:nvCxnSpPr>
          <p:spPr>
            <a:xfrm flipV="1">
              <a:off x="5340707" y="5286853"/>
              <a:ext cx="183461" cy="147439"/>
            </a:xfrm>
            <a:prstGeom prst="line">
              <a:avLst/>
            </a:prstGeom>
            <a:ln w="317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Straight Connector 103"/>
            <p:cNvCxnSpPr/>
            <p:nvPr/>
          </p:nvCxnSpPr>
          <p:spPr>
            <a:xfrm flipH="1" flipV="1">
              <a:off x="5541400" y="5289605"/>
              <a:ext cx="58347" cy="76135"/>
            </a:xfrm>
            <a:prstGeom prst="line">
              <a:avLst/>
            </a:prstGeom>
            <a:ln w="317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Straight Arrow Connector 104"/>
            <p:cNvCxnSpPr/>
            <p:nvPr/>
          </p:nvCxnSpPr>
          <p:spPr>
            <a:xfrm flipV="1">
              <a:off x="5619398" y="5171101"/>
              <a:ext cx="259495" cy="203892"/>
            </a:xfrm>
            <a:prstGeom prst="straightConnector1">
              <a:avLst/>
            </a:prstGeom>
            <a:ln w="317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21" name="Group 120"/>
          <p:cNvGrpSpPr/>
          <p:nvPr/>
        </p:nvGrpSpPr>
        <p:grpSpPr>
          <a:xfrm>
            <a:off x="7008836" y="3511479"/>
            <a:ext cx="273606" cy="639882"/>
            <a:chOff x="7883634" y="3084478"/>
            <a:chExt cx="243509" cy="577884"/>
          </a:xfrm>
          <a:solidFill>
            <a:srgbClr val="FF0000"/>
          </a:solidFill>
        </p:grpSpPr>
        <p:sp>
          <p:nvSpPr>
            <p:cNvPr id="113" name="Oval 112"/>
            <p:cNvSpPr/>
            <p:nvPr/>
          </p:nvSpPr>
          <p:spPr>
            <a:xfrm>
              <a:off x="7883634" y="3084478"/>
              <a:ext cx="243509" cy="16896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p:cNvGrpSpPr/>
            <p:nvPr/>
          </p:nvGrpSpPr>
          <p:grpSpPr>
            <a:xfrm>
              <a:off x="7885760" y="3277570"/>
              <a:ext cx="234280" cy="384792"/>
              <a:chOff x="2553646" y="1177072"/>
              <a:chExt cx="234280" cy="384792"/>
            </a:xfrm>
            <a:grpFill/>
          </p:grpSpPr>
          <p:cxnSp>
            <p:nvCxnSpPr>
              <p:cNvPr id="116" name="Straight Connector 115"/>
              <p:cNvCxnSpPr/>
              <p:nvPr/>
            </p:nvCxnSpPr>
            <p:spPr>
              <a:xfrm flipH="1">
                <a:off x="2672205" y="1177072"/>
                <a:ext cx="1" cy="27432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553646" y="1279306"/>
                <a:ext cx="228600" cy="9939"/>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2559326" y="1426265"/>
                <a:ext cx="114300" cy="124239"/>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673626" y="1437625"/>
                <a:ext cx="114300" cy="124239"/>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15" name="TextBox 114"/>
          <p:cNvSpPr txBox="1"/>
          <p:nvPr/>
        </p:nvSpPr>
        <p:spPr>
          <a:xfrm>
            <a:off x="6064975" y="3607411"/>
            <a:ext cx="957313" cy="369332"/>
          </a:xfrm>
          <a:prstGeom prst="rect">
            <a:avLst/>
          </a:prstGeom>
          <a:noFill/>
        </p:spPr>
        <p:txBody>
          <a:bodyPr wrap="none" rtlCol="0">
            <a:spAutoFit/>
          </a:bodyPr>
          <a:lstStyle/>
          <a:p>
            <a:r>
              <a:rPr lang="en-US" b="1" dirty="0">
                <a:solidFill>
                  <a:schemeClr val="bg1"/>
                </a:solidFill>
              </a:rPr>
              <a:t>Malory</a:t>
            </a:r>
          </a:p>
        </p:txBody>
      </p:sp>
      <p:cxnSp>
        <p:nvCxnSpPr>
          <p:cNvPr id="133" name="Straight Connector 132"/>
          <p:cNvCxnSpPr/>
          <p:nvPr/>
        </p:nvCxnSpPr>
        <p:spPr>
          <a:xfrm>
            <a:off x="4908813" y="1825332"/>
            <a:ext cx="5887277" cy="18936"/>
          </a:xfrm>
          <a:prstGeom prst="line">
            <a:avLst/>
          </a:prstGeom>
          <a:ln w="38100" cmpd="dbl">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849244" y="4273723"/>
            <a:ext cx="5856268" cy="18866"/>
          </a:xfrm>
          <a:prstGeom prst="line">
            <a:avLst/>
          </a:prstGeom>
          <a:ln w="38100" cmpd="dbl">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9059105" y="2540374"/>
            <a:ext cx="1864574" cy="707886"/>
          </a:xfrm>
          <a:prstGeom prst="rect">
            <a:avLst/>
          </a:prstGeom>
          <a:noFill/>
        </p:spPr>
        <p:txBody>
          <a:bodyPr wrap="square" rtlCol="0">
            <a:spAutoFit/>
          </a:bodyPr>
          <a:lstStyle/>
          <a:p>
            <a:pPr algn="ctr"/>
            <a:r>
              <a:rPr lang="en-US" sz="2000" b="1" u="sng" dirty="0">
                <a:solidFill>
                  <a:srgbClr val="FFFF00"/>
                </a:solidFill>
                <a:latin typeface="Times New Roman" panose="02020603050405020304" pitchFamily="18" charset="0"/>
                <a:cs typeface="Times New Roman" panose="02020603050405020304" pitchFamily="18" charset="0"/>
              </a:rPr>
              <a:t>Confidentiality </a:t>
            </a:r>
            <a:r>
              <a:rPr lang="en-US" sz="2000" b="1" dirty="0">
                <a:solidFill>
                  <a:srgbClr val="FFFF00"/>
                </a:solidFill>
                <a:latin typeface="Times New Roman" panose="02020603050405020304" pitchFamily="18" charset="0"/>
                <a:cs typeface="Times New Roman" panose="02020603050405020304" pitchFamily="18" charset="0"/>
              </a:rPr>
              <a:t>(privacy)</a:t>
            </a:r>
          </a:p>
        </p:txBody>
      </p:sp>
      <p:sp>
        <p:nvSpPr>
          <p:cNvPr id="144" name="TextBox 143"/>
          <p:cNvSpPr txBox="1"/>
          <p:nvPr/>
        </p:nvSpPr>
        <p:spPr>
          <a:xfrm>
            <a:off x="8911595" y="4800942"/>
            <a:ext cx="2189739" cy="707886"/>
          </a:xfrm>
          <a:prstGeom prst="rect">
            <a:avLst/>
          </a:prstGeom>
          <a:noFill/>
        </p:spPr>
        <p:txBody>
          <a:bodyPr wrap="square" rtlCol="0">
            <a:spAutoFit/>
          </a:bodyPr>
          <a:lstStyle/>
          <a:p>
            <a:pPr algn="ctr"/>
            <a:r>
              <a:rPr lang="en-US" sz="2000" b="1" u="sng" dirty="0">
                <a:solidFill>
                  <a:srgbClr val="FFFF00"/>
                </a:solidFill>
                <a:latin typeface="Times New Roman" panose="02020603050405020304" pitchFamily="18" charset="0"/>
                <a:cs typeface="Times New Roman" panose="02020603050405020304" pitchFamily="18" charset="0"/>
              </a:rPr>
              <a:t>Integrity</a:t>
            </a:r>
          </a:p>
          <a:p>
            <a:pPr algn="ctr"/>
            <a:r>
              <a:rPr lang="en-US" sz="2000" b="1" dirty="0">
                <a:solidFill>
                  <a:srgbClr val="FFFF00"/>
                </a:solidFill>
                <a:latin typeface="Times New Roman" panose="02020603050405020304" pitchFamily="18" charset="0"/>
                <a:cs typeface="Times New Roman" panose="02020603050405020304" pitchFamily="18" charset="0"/>
              </a:rPr>
              <a:t>&amp; authenticity</a:t>
            </a:r>
          </a:p>
        </p:txBody>
      </p:sp>
      <p:sp>
        <p:nvSpPr>
          <p:cNvPr id="91" name="TextBox 90"/>
          <p:cNvSpPr txBox="1"/>
          <p:nvPr/>
        </p:nvSpPr>
        <p:spPr>
          <a:xfrm>
            <a:off x="8835550" y="944534"/>
            <a:ext cx="1980786" cy="461665"/>
          </a:xfrm>
          <a:prstGeom prst="rect">
            <a:avLst/>
          </a:prstGeom>
          <a:noFill/>
        </p:spPr>
        <p:txBody>
          <a:bodyPr wrap="square" rtlCol="0">
            <a:spAutoFit/>
          </a:bodyPr>
          <a:lstStyle/>
          <a:p>
            <a:pPr algn="ctr">
              <a:spcAft>
                <a:spcPts val="300"/>
              </a:spcAft>
            </a:pPr>
            <a:r>
              <a:rPr lang="en-US" sz="2400" b="1" u="sng" dirty="0">
                <a:solidFill>
                  <a:srgbClr val="FFFF00"/>
                </a:solidFill>
                <a:latin typeface="+mj-lt"/>
                <a:cs typeface="Times New Roman" panose="02020603050405020304" pitchFamily="18" charset="0"/>
              </a:rPr>
              <a:t>CIA</a:t>
            </a:r>
          </a:p>
        </p:txBody>
      </p:sp>
      <p:sp>
        <p:nvSpPr>
          <p:cNvPr id="92" name="TextBox 91"/>
          <p:cNvSpPr txBox="1"/>
          <p:nvPr/>
        </p:nvSpPr>
        <p:spPr>
          <a:xfrm>
            <a:off x="1052060" y="3052285"/>
            <a:ext cx="2406539" cy="2177519"/>
          </a:xfrm>
          <a:prstGeom prst="rect">
            <a:avLst/>
          </a:prstGeom>
          <a:noFill/>
        </p:spPr>
        <p:txBody>
          <a:bodyPr wrap="square" rtlCol="0">
            <a:spAutoFit/>
          </a:bodyPr>
          <a:lstStyle/>
          <a:p>
            <a:pPr algn="ctr">
              <a:spcAft>
                <a:spcPts val="300"/>
              </a:spcAft>
            </a:pPr>
            <a:r>
              <a:rPr lang="en-US" sz="3600" dirty="0">
                <a:solidFill>
                  <a:srgbClr val="FFFF00"/>
                </a:solidFill>
                <a:latin typeface="+mj-lt"/>
                <a:cs typeface="Times New Roman" panose="02020603050405020304" pitchFamily="18" charset="0"/>
              </a:rPr>
              <a:t>CIA</a:t>
            </a:r>
          </a:p>
          <a:p>
            <a:pPr algn="ctr">
              <a:spcBef>
                <a:spcPts val="600"/>
              </a:spcBef>
              <a:spcAft>
                <a:spcPts val="600"/>
              </a:spcAft>
            </a:pPr>
            <a:r>
              <a:rPr lang="en-US" sz="2400" b="1" dirty="0">
                <a:solidFill>
                  <a:srgbClr val="FCF600"/>
                </a:solidFill>
                <a:latin typeface="+mj-lt"/>
                <a:cs typeface="Times New Roman" panose="02020603050405020304" pitchFamily="18" charset="0"/>
              </a:rPr>
              <a:t>Confidentiality</a:t>
            </a:r>
          </a:p>
          <a:p>
            <a:pPr algn="ctr">
              <a:spcBef>
                <a:spcPts val="600"/>
              </a:spcBef>
              <a:spcAft>
                <a:spcPts val="600"/>
              </a:spcAft>
            </a:pPr>
            <a:r>
              <a:rPr lang="en-US" sz="2400" b="1" dirty="0">
                <a:solidFill>
                  <a:srgbClr val="FFFF00"/>
                </a:solidFill>
                <a:latin typeface="+mj-lt"/>
                <a:cs typeface="Times New Roman" panose="02020603050405020304" pitchFamily="18" charset="0"/>
              </a:rPr>
              <a:t>Integrity</a:t>
            </a:r>
          </a:p>
          <a:p>
            <a:pPr algn="ctr">
              <a:spcBef>
                <a:spcPts val="600"/>
              </a:spcBef>
              <a:spcAft>
                <a:spcPts val="600"/>
              </a:spcAft>
            </a:pPr>
            <a:r>
              <a:rPr lang="en-US" sz="2400" b="1" dirty="0">
                <a:solidFill>
                  <a:srgbClr val="FFFFC1"/>
                </a:solidFill>
                <a:latin typeface="+mj-lt"/>
                <a:cs typeface="Times New Roman" panose="02020603050405020304" pitchFamily="18" charset="0"/>
              </a:rPr>
              <a:t>Availability</a:t>
            </a:r>
          </a:p>
        </p:txBody>
      </p:sp>
    </p:spTree>
    <p:extLst>
      <p:ext uri="{BB962C8B-B14F-4D97-AF65-F5344CB8AC3E}">
        <p14:creationId xmlns:p14="http://schemas.microsoft.com/office/powerpoint/2010/main" val="428958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40" grpId="0" animBg="1"/>
      <p:bldP spid="42" grpId="0"/>
      <p:bldP spid="1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800199"/>
            <a:ext cx="4344604" cy="1507067"/>
          </a:xfrm>
        </p:spPr>
        <p:txBody>
          <a:bodyPr>
            <a:normAutofit fontScale="90000"/>
          </a:bodyPr>
          <a:lstStyle/>
          <a:p>
            <a:pPr algn="ctr"/>
            <a:r>
              <a:rPr lang="en-US" sz="4900" dirty="0"/>
              <a:t>Threat model</a:t>
            </a:r>
            <a:r>
              <a:rPr lang="en-US" sz="4000" b="1" dirty="0"/>
              <a:t/>
            </a:r>
            <a:br>
              <a:rPr lang="en-US" sz="4000" b="1" dirty="0"/>
            </a:br>
            <a:r>
              <a:rPr lang="en-US" sz="4000" b="1" dirty="0"/>
              <a:t/>
            </a:r>
            <a:br>
              <a:rPr lang="en-US" sz="4000" b="1" dirty="0"/>
            </a:br>
            <a:r>
              <a:rPr lang="en-US" sz="2700" cap="none" dirty="0"/>
              <a:t>Alice, Bob: honest</a:t>
            </a:r>
            <a:r>
              <a:rPr lang="en-US" sz="4000" cap="none" dirty="0"/>
              <a:t/>
            </a:r>
            <a:br>
              <a:rPr lang="en-US" sz="4000" cap="none" dirty="0"/>
            </a:br>
            <a:r>
              <a:rPr lang="en-US" sz="2700" cap="none" dirty="0"/>
              <a:t>Malory: adversary </a:t>
            </a:r>
            <a:endParaRPr lang="en-US" sz="2700" dirty="0"/>
          </a:p>
        </p:txBody>
      </p:sp>
      <p:sp>
        <p:nvSpPr>
          <p:cNvPr id="4" name="Date Placeholder 3"/>
          <p:cNvSpPr>
            <a:spLocks noGrp="1"/>
          </p:cNvSpPr>
          <p:nvPr>
            <p:ph type="dt" sz="half" idx="10"/>
          </p:nvPr>
        </p:nvSpPr>
        <p:spPr>
          <a:xfrm>
            <a:off x="10130440" y="6182474"/>
            <a:ext cx="1600200" cy="365125"/>
          </a:xfrm>
        </p:spPr>
        <p:txBody>
          <a:bodyPr/>
          <a:lstStyle/>
          <a:p>
            <a:fld id="{2B430DAE-D5BC-46CD-B017-FA2066C31CC0}" type="datetime1">
              <a:rPr lang="en-US" smtClean="0"/>
              <a:t>8/26/2024</a:t>
            </a:fld>
            <a:endParaRPr lang="en-US" dirty="0"/>
          </a:p>
        </p:txBody>
      </p:sp>
      <p:sp>
        <p:nvSpPr>
          <p:cNvPr id="5" name="Footer Placeholder 4"/>
          <p:cNvSpPr>
            <a:spLocks noGrp="1"/>
          </p:cNvSpPr>
          <p:nvPr>
            <p:ph type="ftr" sz="quarter" idx="11"/>
          </p:nvPr>
        </p:nvSpPr>
        <p:spPr>
          <a:xfrm>
            <a:off x="482421" y="6185115"/>
            <a:ext cx="3986837" cy="365125"/>
          </a:xfrm>
        </p:spPr>
        <p:txBody>
          <a:bodyPr/>
          <a:lstStyle/>
          <a:p>
            <a:r>
              <a:rPr lang="en-US" sz="1400"/>
              <a:t>CIS4360 Computer Security Fundamentals</a:t>
            </a:r>
            <a:endParaRPr lang="en-US" sz="1400" dirty="0"/>
          </a:p>
        </p:txBody>
      </p:sp>
      <p:sp>
        <p:nvSpPr>
          <p:cNvPr id="6" name="Slide Number Placeholder 5"/>
          <p:cNvSpPr>
            <a:spLocks noGrp="1"/>
          </p:cNvSpPr>
          <p:nvPr>
            <p:ph type="sldNum" sz="quarter" idx="12"/>
          </p:nvPr>
        </p:nvSpPr>
        <p:spPr>
          <a:xfrm>
            <a:off x="10526203" y="5578475"/>
            <a:ext cx="1142245" cy="669925"/>
          </a:xfrm>
        </p:spPr>
        <p:txBody>
          <a:bodyPr/>
          <a:lstStyle/>
          <a:p>
            <a:fld id="{D57F1E4F-1CFF-5643-939E-217C01CDF565}" type="slidenum">
              <a:rPr lang="en-US" smtClean="0"/>
              <a:pPr/>
              <a:t>6</a:t>
            </a:fld>
            <a:endParaRPr lang="en-US" dirty="0"/>
          </a:p>
        </p:txBody>
      </p:sp>
      <p:grpSp>
        <p:nvGrpSpPr>
          <p:cNvPr id="7" name="Group 6"/>
          <p:cNvGrpSpPr/>
          <p:nvPr/>
        </p:nvGrpSpPr>
        <p:grpSpPr>
          <a:xfrm>
            <a:off x="4580792" y="1406769"/>
            <a:ext cx="6555015" cy="4390047"/>
            <a:chOff x="4580792" y="1406769"/>
            <a:chExt cx="6555015" cy="4390047"/>
          </a:xfrm>
        </p:grpSpPr>
        <p:sp>
          <p:nvSpPr>
            <p:cNvPr id="3" name="Rectangle 2"/>
            <p:cNvSpPr/>
            <p:nvPr/>
          </p:nvSpPr>
          <p:spPr>
            <a:xfrm>
              <a:off x="4580792" y="1406769"/>
              <a:ext cx="6555015" cy="4390047"/>
            </a:xfrm>
            <a:prstGeom prst="rect">
              <a:avLst/>
            </a:prstGeom>
            <a:noFill/>
            <a:ln w="44450" cmpd="dbl">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p:cNvGrpSpPr/>
            <p:nvPr/>
          </p:nvGrpSpPr>
          <p:grpSpPr>
            <a:xfrm>
              <a:off x="5797495" y="4759226"/>
              <a:ext cx="1467755" cy="504458"/>
              <a:chOff x="-318259" y="163030"/>
              <a:chExt cx="1253270" cy="651454"/>
            </a:xfrm>
          </p:grpSpPr>
          <p:sp>
            <p:nvSpPr>
              <p:cNvPr id="8" name="Oval 7"/>
              <p:cNvSpPr/>
              <p:nvPr/>
            </p:nvSpPr>
            <p:spPr>
              <a:xfrm>
                <a:off x="608397" y="163030"/>
                <a:ext cx="250615" cy="1916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604102" y="373945"/>
                <a:ext cx="330909" cy="440539"/>
                <a:chOff x="2279567" y="567055"/>
                <a:chExt cx="330909" cy="440539"/>
              </a:xfrm>
            </p:grpSpPr>
            <p:cxnSp>
              <p:nvCxnSpPr>
                <p:cNvPr id="10" name="Straight Connector 9"/>
                <p:cNvCxnSpPr/>
                <p:nvPr/>
              </p:nvCxnSpPr>
              <p:spPr>
                <a:xfrm flipH="1">
                  <a:off x="2424829" y="567055"/>
                  <a:ext cx="1" cy="27431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300000" flipV="1">
                  <a:off x="2296857" y="666822"/>
                  <a:ext cx="313619" cy="3296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79567" y="88335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449207" y="862688"/>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318259" y="189722"/>
                <a:ext cx="827817" cy="333548"/>
              </a:xfrm>
              <a:prstGeom prst="rect">
                <a:avLst/>
              </a:prstGeom>
              <a:noFill/>
            </p:spPr>
            <p:txBody>
              <a:bodyPr wrap="none" rtlCol="0">
                <a:spAutoFit/>
              </a:bodyPr>
              <a:lstStyle/>
              <a:p>
                <a:r>
                  <a:rPr lang="en-US" b="1" dirty="0">
                    <a:solidFill>
                      <a:schemeClr val="bg1"/>
                    </a:solidFill>
                  </a:rPr>
                  <a:t>Malory</a:t>
                </a:r>
              </a:p>
            </p:txBody>
          </p:sp>
        </p:grpSp>
        <p:sp>
          <p:nvSpPr>
            <p:cNvPr id="24" name="Oval 23"/>
            <p:cNvSpPr/>
            <p:nvPr/>
          </p:nvSpPr>
          <p:spPr>
            <a:xfrm>
              <a:off x="8579528" y="4029043"/>
              <a:ext cx="277085" cy="13718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5147274" y="4185502"/>
              <a:ext cx="3569615" cy="312826"/>
              <a:chOff x="2505600" y="297818"/>
              <a:chExt cx="3137072" cy="385300"/>
            </a:xfrm>
          </p:grpSpPr>
          <p:cxnSp>
            <p:nvCxnSpPr>
              <p:cNvPr id="27" name="Straight Connector 26"/>
              <p:cNvCxnSpPr/>
              <p:nvPr/>
            </p:nvCxnSpPr>
            <p:spPr>
              <a:xfrm flipH="1">
                <a:off x="5642671" y="297818"/>
                <a:ext cx="1" cy="27432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505600" y="359863"/>
                <a:ext cx="365760" cy="26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550024" y="529551"/>
                <a:ext cx="114300" cy="1242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696878" y="558881"/>
                <a:ext cx="114300" cy="12423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4958495" y="3663427"/>
              <a:ext cx="773056" cy="258284"/>
            </a:xfrm>
            <a:prstGeom prst="rect">
              <a:avLst/>
            </a:prstGeom>
            <a:noFill/>
          </p:spPr>
          <p:txBody>
            <a:bodyPr wrap="none" rtlCol="0">
              <a:spAutoFit/>
            </a:bodyPr>
            <a:lstStyle/>
            <a:p>
              <a:r>
                <a:rPr lang="en-US" b="1" dirty="0">
                  <a:solidFill>
                    <a:schemeClr val="bg1"/>
                  </a:solidFill>
                </a:rPr>
                <a:t>Alice</a:t>
              </a:r>
            </a:p>
          </p:txBody>
        </p:sp>
        <p:sp>
          <p:nvSpPr>
            <p:cNvPr id="40" name="Oval 39"/>
            <p:cNvSpPr/>
            <p:nvPr/>
          </p:nvSpPr>
          <p:spPr>
            <a:xfrm>
              <a:off x="5202662" y="4012747"/>
              <a:ext cx="277085" cy="13718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5334700" y="4164457"/>
              <a:ext cx="3592583" cy="406747"/>
              <a:chOff x="2672208" y="268120"/>
              <a:chExt cx="3157256" cy="500990"/>
            </a:xfrm>
          </p:grpSpPr>
          <p:cxnSp>
            <p:nvCxnSpPr>
              <p:cNvPr id="43" name="Straight Connector 42"/>
              <p:cNvCxnSpPr/>
              <p:nvPr/>
            </p:nvCxnSpPr>
            <p:spPr>
              <a:xfrm flipH="1">
                <a:off x="2672208" y="268120"/>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463704" y="427185"/>
                <a:ext cx="365760" cy="994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510177" y="644871"/>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648232" y="633663"/>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8232058" y="3689377"/>
              <a:ext cx="950886" cy="258284"/>
            </a:xfrm>
            <a:prstGeom prst="rect">
              <a:avLst/>
            </a:prstGeom>
            <a:noFill/>
          </p:spPr>
          <p:txBody>
            <a:bodyPr wrap="square" rtlCol="0">
              <a:spAutoFit/>
            </a:bodyPr>
            <a:lstStyle/>
            <a:p>
              <a:r>
                <a:rPr lang="en-US" sz="1200" b="1" dirty="0">
                  <a:solidFill>
                    <a:schemeClr val="bg1"/>
                  </a:solidFill>
                </a:rPr>
                <a:t>    </a:t>
              </a:r>
              <a:r>
                <a:rPr lang="en-US" b="1" dirty="0">
                  <a:solidFill>
                    <a:schemeClr val="bg1"/>
                  </a:solidFill>
                </a:rPr>
                <a:t>Bob</a:t>
              </a:r>
            </a:p>
          </p:txBody>
        </p:sp>
        <p:sp>
          <p:nvSpPr>
            <p:cNvPr id="34" name="TextBox 33"/>
            <p:cNvSpPr txBox="1"/>
            <p:nvPr/>
          </p:nvSpPr>
          <p:spPr>
            <a:xfrm>
              <a:off x="5050459" y="2501437"/>
              <a:ext cx="187080" cy="258284"/>
            </a:xfrm>
            <a:prstGeom prst="rect">
              <a:avLst/>
            </a:prstGeom>
            <a:noFill/>
          </p:spPr>
          <p:txBody>
            <a:bodyPr wrap="none" rtlCol="0">
              <a:spAutoFit/>
            </a:bodyPr>
            <a:lstStyle/>
            <a:p>
              <a:endParaRPr lang="en-US" b="1" dirty="0">
                <a:solidFill>
                  <a:schemeClr val="bg1"/>
                </a:solidFill>
              </a:endParaRPr>
            </a:p>
          </p:txBody>
        </p:sp>
        <p:grpSp>
          <p:nvGrpSpPr>
            <p:cNvPr id="9" name="Group 8"/>
            <p:cNvGrpSpPr/>
            <p:nvPr/>
          </p:nvGrpSpPr>
          <p:grpSpPr>
            <a:xfrm>
              <a:off x="4927563" y="2006204"/>
              <a:ext cx="3984370" cy="821222"/>
              <a:chOff x="4528779" y="702012"/>
              <a:chExt cx="3501570" cy="1060520"/>
            </a:xfrm>
          </p:grpSpPr>
          <p:sp>
            <p:nvSpPr>
              <p:cNvPr id="48" name="Oval 47"/>
              <p:cNvSpPr/>
              <p:nvPr/>
            </p:nvSpPr>
            <p:spPr>
              <a:xfrm>
                <a:off x="4830905" y="1196008"/>
                <a:ext cx="243509" cy="168965"/>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4770551" y="1389100"/>
                <a:ext cx="365760" cy="373432"/>
                <a:chOff x="2502526" y="1177072"/>
                <a:chExt cx="365760" cy="373432"/>
              </a:xfrm>
            </p:grpSpPr>
            <p:cxnSp>
              <p:nvCxnSpPr>
                <p:cNvPr id="51" name="Straight Connector 50"/>
                <p:cNvCxnSpPr/>
                <p:nvPr/>
              </p:nvCxnSpPr>
              <p:spPr>
                <a:xfrm flipH="1">
                  <a:off x="2672205" y="1177072"/>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502526" y="1279306"/>
                  <a:ext cx="365760" cy="99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5593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6736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7479368" y="738633"/>
                <a:ext cx="550981" cy="333547"/>
              </a:xfrm>
              <a:prstGeom prst="rect">
                <a:avLst/>
              </a:prstGeom>
              <a:noFill/>
            </p:spPr>
            <p:txBody>
              <a:bodyPr wrap="none" rtlCol="0">
                <a:spAutoFit/>
              </a:bodyPr>
              <a:lstStyle/>
              <a:p>
                <a:r>
                  <a:rPr lang="en-US" b="1" dirty="0">
                    <a:solidFill>
                      <a:schemeClr val="bg1"/>
                    </a:solidFill>
                  </a:rPr>
                  <a:t>Bob</a:t>
                </a:r>
              </a:p>
            </p:txBody>
          </p:sp>
          <p:sp>
            <p:nvSpPr>
              <p:cNvPr id="72" name="Oval 71"/>
              <p:cNvSpPr/>
              <p:nvPr/>
            </p:nvSpPr>
            <p:spPr>
              <a:xfrm>
                <a:off x="7624308" y="1200745"/>
                <a:ext cx="243509" cy="168965"/>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7637747" y="1388157"/>
                <a:ext cx="234280" cy="373432"/>
                <a:chOff x="2553646" y="1177072"/>
                <a:chExt cx="234280" cy="373432"/>
              </a:xfrm>
            </p:grpSpPr>
            <p:cxnSp>
              <p:nvCxnSpPr>
                <p:cNvPr id="75" name="Straight Connector 74"/>
                <p:cNvCxnSpPr/>
                <p:nvPr/>
              </p:nvCxnSpPr>
              <p:spPr>
                <a:xfrm flipH="1">
                  <a:off x="2672205" y="1177072"/>
                  <a:ext cx="1" cy="2743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553646" y="1279306"/>
                  <a:ext cx="228600" cy="99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5593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73626" y="1426265"/>
                  <a:ext cx="114300" cy="1242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4528779" y="702012"/>
                <a:ext cx="867995" cy="333547"/>
              </a:xfrm>
              <a:prstGeom prst="rect">
                <a:avLst/>
              </a:prstGeom>
              <a:noFill/>
            </p:spPr>
            <p:txBody>
              <a:bodyPr wrap="square" rtlCol="0">
                <a:spAutoFit/>
              </a:bodyPr>
              <a:lstStyle/>
              <a:p>
                <a:pPr algn="ctr"/>
                <a:r>
                  <a:rPr lang="en-US" b="1" dirty="0">
                    <a:solidFill>
                      <a:schemeClr val="bg1"/>
                    </a:solidFill>
                  </a:rPr>
                  <a:t>Alice</a:t>
                </a:r>
              </a:p>
            </p:txBody>
          </p:sp>
          <p:grpSp>
            <p:nvGrpSpPr>
              <p:cNvPr id="84" name="Group 83"/>
              <p:cNvGrpSpPr/>
              <p:nvPr/>
            </p:nvGrpSpPr>
            <p:grpSpPr>
              <a:xfrm>
                <a:off x="5424422" y="1169879"/>
                <a:ext cx="1920240" cy="504506"/>
                <a:chOff x="5425173" y="1255081"/>
                <a:chExt cx="1868557" cy="504506"/>
              </a:xfrm>
            </p:grpSpPr>
            <p:cxnSp>
              <p:nvCxnSpPr>
                <p:cNvPr id="81" name="Straight Arrow Connector 80"/>
                <p:cNvCxnSpPr/>
                <p:nvPr/>
              </p:nvCxnSpPr>
              <p:spPr>
                <a:xfrm>
                  <a:off x="5425173" y="1759587"/>
                  <a:ext cx="1868557" cy="0"/>
                </a:xfrm>
                <a:prstGeom prst="straightConnector1">
                  <a:avLst/>
                </a:prstGeom>
                <a:ln w="3175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798769" y="1255081"/>
                  <a:ext cx="1124543" cy="307777"/>
                </a:xfrm>
                <a:prstGeom prst="rect">
                  <a:avLst/>
                </a:prstGeom>
                <a:noFill/>
              </p:spPr>
              <p:txBody>
                <a:bodyPr wrap="square" rtlCol="0">
                  <a:spAutoFit/>
                </a:bodyPr>
                <a:lstStyle/>
                <a:p>
                  <a:pPr algn="ctr"/>
                  <a:r>
                    <a:rPr lang="en-US" sz="1600" b="1" dirty="0">
                      <a:solidFill>
                        <a:schemeClr val="bg1"/>
                      </a:solidFill>
                    </a:rPr>
                    <a:t>message</a:t>
                  </a:r>
                </a:p>
              </p:txBody>
            </p:sp>
          </p:grpSp>
        </p:grpSp>
        <p:grpSp>
          <p:nvGrpSpPr>
            <p:cNvPr id="85" name="Group 84"/>
            <p:cNvGrpSpPr/>
            <p:nvPr/>
          </p:nvGrpSpPr>
          <p:grpSpPr>
            <a:xfrm>
              <a:off x="5916342" y="3948117"/>
              <a:ext cx="2677068" cy="355891"/>
              <a:chOff x="5452323" y="394393"/>
              <a:chExt cx="2289356" cy="459595"/>
            </a:xfrm>
          </p:grpSpPr>
          <p:cxnSp>
            <p:nvCxnSpPr>
              <p:cNvPr id="86" name="Straight Arrow Connector 85"/>
              <p:cNvCxnSpPr/>
              <p:nvPr/>
            </p:nvCxnSpPr>
            <p:spPr>
              <a:xfrm>
                <a:off x="5452323" y="853988"/>
                <a:ext cx="1868557" cy="0"/>
              </a:xfrm>
              <a:prstGeom prst="straightConnector1">
                <a:avLst/>
              </a:prstGeom>
              <a:ln w="3175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5506974" y="394393"/>
                <a:ext cx="2234705" cy="305747"/>
              </a:xfrm>
              <a:prstGeom prst="rect">
                <a:avLst/>
              </a:prstGeom>
              <a:noFill/>
            </p:spPr>
            <p:txBody>
              <a:bodyPr wrap="square" rtlCol="0">
                <a:spAutoFit/>
              </a:bodyPr>
              <a:lstStyle/>
              <a:p>
                <a:r>
                  <a:rPr lang="en-US" sz="1600" b="1" dirty="0">
                    <a:solidFill>
                      <a:schemeClr val="bg1"/>
                    </a:solidFill>
                  </a:rPr>
                  <a:t>message </a:t>
                </a:r>
                <a:endParaRPr lang="en-US" sz="1600" b="1" dirty="0">
                  <a:solidFill>
                    <a:srgbClr val="FF0000"/>
                  </a:solidFill>
                </a:endParaRPr>
              </a:p>
            </p:txBody>
          </p:sp>
        </p:grpSp>
        <p:grpSp>
          <p:nvGrpSpPr>
            <p:cNvPr id="102" name="Group 101"/>
            <p:cNvGrpSpPr/>
            <p:nvPr/>
          </p:nvGrpSpPr>
          <p:grpSpPr>
            <a:xfrm>
              <a:off x="7004133" y="4296865"/>
              <a:ext cx="173928" cy="424085"/>
              <a:chOff x="5227517" y="4892467"/>
              <a:chExt cx="168816" cy="265467"/>
            </a:xfrm>
          </p:grpSpPr>
          <p:cxnSp>
            <p:nvCxnSpPr>
              <p:cNvPr id="103" name="Straight Connector 102"/>
              <p:cNvCxnSpPr>
                <a:cxnSpLocks/>
              </p:cNvCxnSpPr>
              <p:nvPr/>
            </p:nvCxnSpPr>
            <p:spPr>
              <a:xfrm flipH="1" flipV="1">
                <a:off x="5227517" y="4975930"/>
                <a:ext cx="16911" cy="182004"/>
              </a:xfrm>
              <a:prstGeom prst="line">
                <a:avLst/>
              </a:prstGeom>
              <a:ln w="41275">
                <a:solidFill>
                  <a:srgbClr val="FF0000">
                    <a:alpha val="66000"/>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flipV="1">
                <a:off x="5253753" y="4995306"/>
                <a:ext cx="108828" cy="95129"/>
              </a:xfrm>
              <a:prstGeom prst="line">
                <a:avLst/>
              </a:prstGeom>
              <a:ln w="41275">
                <a:solidFill>
                  <a:srgbClr val="FF0000">
                    <a:alpha val="76000"/>
                  </a:srgbClr>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cxnSpLocks/>
              </p:cNvCxnSpPr>
              <p:nvPr/>
            </p:nvCxnSpPr>
            <p:spPr>
              <a:xfrm flipH="1" flipV="1">
                <a:off x="5375265" y="4892467"/>
                <a:ext cx="21068" cy="188623"/>
              </a:xfrm>
              <a:prstGeom prst="straightConnector1">
                <a:avLst/>
              </a:prstGeom>
              <a:ln w="412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p:cNvSpPr txBox="1"/>
            <p:nvPr/>
          </p:nvSpPr>
          <p:spPr>
            <a:xfrm>
              <a:off x="9225038" y="2819580"/>
              <a:ext cx="1888281" cy="258284"/>
            </a:xfrm>
            <a:prstGeom prst="rect">
              <a:avLst/>
            </a:prstGeom>
            <a:noFill/>
          </p:spPr>
          <p:txBody>
            <a:bodyPr wrap="square" rtlCol="0">
              <a:spAutoFit/>
            </a:bodyPr>
            <a:lstStyle/>
            <a:p>
              <a:pPr algn="ct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144" name="TextBox 143"/>
            <p:cNvSpPr txBox="1"/>
            <p:nvPr/>
          </p:nvSpPr>
          <p:spPr>
            <a:xfrm>
              <a:off x="9152701" y="4317372"/>
              <a:ext cx="1886123" cy="369332"/>
            </a:xfrm>
            <a:prstGeom prst="rect">
              <a:avLst/>
            </a:prstGeom>
            <a:no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Availability</a:t>
              </a:r>
            </a:p>
          </p:txBody>
        </p:sp>
        <p:sp>
          <p:nvSpPr>
            <p:cNvPr id="91" name="TextBox 90"/>
            <p:cNvSpPr txBox="1"/>
            <p:nvPr/>
          </p:nvSpPr>
          <p:spPr>
            <a:xfrm>
              <a:off x="9072182" y="3594597"/>
              <a:ext cx="2005970" cy="723275"/>
            </a:xfrm>
            <a:prstGeom prst="rect">
              <a:avLst/>
            </a:prstGeom>
            <a:noFill/>
          </p:spPr>
          <p:txBody>
            <a:bodyPr wrap="square" rtlCol="0">
              <a:spAutoFit/>
            </a:bodyPr>
            <a:lstStyle/>
            <a:p>
              <a:pPr algn="ctr">
                <a:spcAft>
                  <a:spcPts val="600"/>
                </a:spcAft>
              </a:pPr>
              <a:r>
                <a:rPr lang="en-US" b="1" dirty="0">
                  <a:solidFill>
                    <a:srgbClr val="FFC000"/>
                  </a:solidFill>
                  <a:latin typeface="Times New Roman" panose="02020603050405020304" pitchFamily="18" charset="0"/>
                  <a:cs typeface="Times New Roman" panose="02020603050405020304" pitchFamily="18" charset="0"/>
                </a:rPr>
                <a:t>Confidentiality</a:t>
              </a:r>
            </a:p>
            <a:p>
              <a:pPr algn="ctr">
                <a:spcAft>
                  <a:spcPts val="400"/>
                </a:spcAft>
              </a:pPr>
              <a:r>
                <a:rPr lang="en-US" b="1" dirty="0">
                  <a:latin typeface="Times New Roman" panose="02020603050405020304" pitchFamily="18" charset="0"/>
                  <a:cs typeface="Times New Roman" panose="02020603050405020304" pitchFamily="18" charset="0"/>
                </a:rPr>
                <a:t>Integrity</a:t>
              </a:r>
            </a:p>
          </p:txBody>
        </p:sp>
        <p:cxnSp>
          <p:nvCxnSpPr>
            <p:cNvPr id="133" name="Straight Connector 132"/>
            <p:cNvCxnSpPr/>
            <p:nvPr/>
          </p:nvCxnSpPr>
          <p:spPr>
            <a:xfrm>
              <a:off x="4986809" y="3313954"/>
              <a:ext cx="5962132" cy="13243"/>
            </a:xfrm>
            <a:prstGeom prst="line">
              <a:avLst/>
            </a:prstGeom>
            <a:ln w="38100" cmpd="dbl">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11" name="Multiply 10"/>
            <p:cNvSpPr/>
            <p:nvPr/>
          </p:nvSpPr>
          <p:spPr>
            <a:xfrm>
              <a:off x="7323458" y="3955563"/>
              <a:ext cx="603235" cy="6698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p:cNvSpPr txBox="1"/>
          <p:nvPr/>
        </p:nvSpPr>
        <p:spPr>
          <a:xfrm>
            <a:off x="956643" y="3056261"/>
            <a:ext cx="2406539" cy="2177519"/>
          </a:xfrm>
          <a:prstGeom prst="rect">
            <a:avLst/>
          </a:prstGeom>
          <a:noFill/>
        </p:spPr>
        <p:txBody>
          <a:bodyPr wrap="square" rtlCol="0">
            <a:spAutoFit/>
          </a:bodyPr>
          <a:lstStyle/>
          <a:p>
            <a:pPr algn="ctr">
              <a:spcAft>
                <a:spcPts val="300"/>
              </a:spcAft>
            </a:pPr>
            <a:r>
              <a:rPr lang="en-US" sz="3600" dirty="0">
                <a:solidFill>
                  <a:srgbClr val="FFC000"/>
                </a:solidFill>
                <a:latin typeface="+mj-lt"/>
                <a:cs typeface="Times New Roman" panose="02020603050405020304" pitchFamily="18" charset="0"/>
              </a:rPr>
              <a:t>CIA</a:t>
            </a:r>
          </a:p>
          <a:p>
            <a:pPr algn="ctr">
              <a:spcBef>
                <a:spcPts val="600"/>
              </a:spcBef>
              <a:spcAft>
                <a:spcPts val="600"/>
              </a:spcAft>
            </a:pPr>
            <a:r>
              <a:rPr lang="en-US" sz="2400" b="1" dirty="0">
                <a:solidFill>
                  <a:srgbClr val="FFC000"/>
                </a:solidFill>
                <a:latin typeface="+mj-lt"/>
                <a:cs typeface="Times New Roman" panose="02020603050405020304" pitchFamily="18" charset="0"/>
              </a:rPr>
              <a:t>Confidentiality</a:t>
            </a:r>
          </a:p>
          <a:p>
            <a:pPr algn="ctr">
              <a:spcBef>
                <a:spcPts val="600"/>
              </a:spcBef>
              <a:spcAft>
                <a:spcPts val="600"/>
              </a:spcAft>
            </a:pPr>
            <a:r>
              <a:rPr lang="en-US" sz="2400" b="1" dirty="0">
                <a:latin typeface="+mj-lt"/>
                <a:cs typeface="Times New Roman" panose="02020603050405020304" pitchFamily="18" charset="0"/>
              </a:rPr>
              <a:t>Integrity</a:t>
            </a:r>
          </a:p>
          <a:p>
            <a:pPr algn="ctr">
              <a:spcBef>
                <a:spcPts val="600"/>
              </a:spcBef>
              <a:spcAft>
                <a:spcPts val="600"/>
              </a:spcAft>
            </a:pPr>
            <a:r>
              <a:rPr lang="en-US" sz="2400" b="1" dirty="0">
                <a:solidFill>
                  <a:srgbClr val="FF0000"/>
                </a:solidFill>
                <a:latin typeface="+mj-lt"/>
                <a:cs typeface="Times New Roman" panose="02020603050405020304" pitchFamily="18" charset="0"/>
              </a:rPr>
              <a:t>Availability</a:t>
            </a:r>
          </a:p>
        </p:txBody>
      </p:sp>
    </p:spTree>
    <p:extLst>
      <p:ext uri="{BB962C8B-B14F-4D97-AF65-F5344CB8AC3E}">
        <p14:creationId xmlns:p14="http://schemas.microsoft.com/office/powerpoint/2010/main" val="4224377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164" y="4968092"/>
            <a:ext cx="8534400" cy="1507067"/>
          </a:xfrm>
        </p:spPr>
        <p:txBody>
          <a:bodyPr>
            <a:normAutofit/>
          </a:bodyPr>
          <a:lstStyle/>
          <a:p>
            <a:r>
              <a:rPr lang="en-US" sz="4000" dirty="0"/>
              <a:t>Basic Concepts,  glossary</a:t>
            </a:r>
          </a:p>
        </p:txBody>
      </p:sp>
      <p:sp>
        <p:nvSpPr>
          <p:cNvPr id="3" name="Content Placeholder 2"/>
          <p:cNvSpPr>
            <a:spLocks noGrp="1"/>
          </p:cNvSpPr>
          <p:nvPr>
            <p:ph idx="1"/>
          </p:nvPr>
        </p:nvSpPr>
        <p:spPr>
          <a:xfrm>
            <a:off x="481415" y="223500"/>
            <a:ext cx="11587190" cy="5133198"/>
          </a:xfrm>
        </p:spPr>
        <p:txBody>
          <a:bodyPr>
            <a:noAutofit/>
          </a:bodyPr>
          <a:lstStyle/>
          <a:p>
            <a:pPr marL="457200" indent="-457200">
              <a:spcBef>
                <a:spcPts val="0"/>
              </a:spcBef>
              <a:buClrTx/>
              <a:buFont typeface="+mj-lt"/>
              <a:buAutoNum type="arabicPeriod"/>
            </a:pPr>
            <a:r>
              <a:rPr lang="en-US" sz="1800" b="1" dirty="0">
                <a:solidFill>
                  <a:schemeClr val="bg1"/>
                </a:solidFill>
                <a:latin typeface="Times New Roman" panose="02020603050405020304" pitchFamily="18" charset="0"/>
                <a:cs typeface="Times New Roman" panose="02020603050405020304" pitchFamily="18" charset="0"/>
              </a:rPr>
              <a:t>cryptography</a:t>
            </a:r>
            <a:r>
              <a:rPr lang="en-US" sz="1800" dirty="0">
                <a:solidFill>
                  <a:schemeClr val="bg1"/>
                </a:solidFill>
                <a:latin typeface="Times New Roman" panose="02020603050405020304" pitchFamily="18" charset="0"/>
                <a:cs typeface="Times New Roman" panose="02020603050405020304" pitchFamily="18" charset="0"/>
              </a:rPr>
              <a:t>: the art or science encompassing the principles and methods of transforming an intelligible message into one that is unintelligible, and then retransforming that message back to its original form </a:t>
            </a:r>
          </a:p>
          <a:p>
            <a:pPr marL="457200" indent="-457200">
              <a:spcBef>
                <a:spcPts val="0"/>
              </a:spcBef>
              <a:buClrTx/>
              <a:buFont typeface="+mj-lt"/>
              <a:buAutoNum type="arabicPeriod"/>
            </a:pPr>
            <a:r>
              <a:rPr lang="en-US" sz="1800" b="1" dirty="0">
                <a:solidFill>
                  <a:schemeClr val="bg1"/>
                </a:solidFill>
                <a:latin typeface="Times New Roman" panose="02020603050405020304" pitchFamily="18" charset="0"/>
                <a:cs typeface="Times New Roman" panose="02020603050405020304" pitchFamily="18" charset="0"/>
              </a:rPr>
              <a:t>cryptanalysis</a:t>
            </a:r>
            <a:r>
              <a:rPr lang="en-US" sz="1800" dirty="0">
                <a:solidFill>
                  <a:schemeClr val="bg1"/>
                </a:solidFill>
                <a:latin typeface="Times New Roman" panose="02020603050405020304" pitchFamily="18" charset="0"/>
                <a:cs typeface="Times New Roman" panose="02020603050405020304" pitchFamily="18" charset="0"/>
              </a:rPr>
              <a:t>: the study of principles and methods of transforming an unintelligible message back into an intelligible message </a:t>
            </a:r>
            <a:r>
              <a:rPr lang="en-US" sz="1800" i="1" dirty="0">
                <a:solidFill>
                  <a:schemeClr val="bg1"/>
                </a:solidFill>
                <a:latin typeface="Times New Roman" panose="02020603050405020304" pitchFamily="18" charset="0"/>
                <a:cs typeface="Times New Roman" panose="02020603050405020304" pitchFamily="18" charset="0"/>
              </a:rPr>
              <a:t>without</a:t>
            </a:r>
            <a:r>
              <a:rPr lang="en-US" sz="1800" dirty="0">
                <a:solidFill>
                  <a:schemeClr val="bg1"/>
                </a:solidFill>
                <a:latin typeface="Times New Roman" panose="02020603050405020304" pitchFamily="18" charset="0"/>
                <a:cs typeface="Times New Roman" panose="02020603050405020304" pitchFamily="18" charset="0"/>
              </a:rPr>
              <a:t> knowledge of the key. Also called </a:t>
            </a:r>
            <a:r>
              <a:rPr lang="en-US" sz="1800" i="1" dirty="0">
                <a:solidFill>
                  <a:schemeClr val="bg1"/>
                </a:solidFill>
                <a:latin typeface="Times New Roman" panose="02020603050405020304" pitchFamily="18" charset="0"/>
                <a:cs typeface="Times New Roman" panose="02020603050405020304" pitchFamily="18" charset="0"/>
              </a:rPr>
              <a:t>codebreaking</a:t>
            </a:r>
            <a:r>
              <a:rPr lang="en-US" sz="1800" dirty="0">
                <a:solidFill>
                  <a:schemeClr val="bg1"/>
                </a:solidFill>
                <a:latin typeface="Times New Roman" panose="02020603050405020304" pitchFamily="18" charset="0"/>
                <a:cs typeface="Times New Roman" panose="02020603050405020304" pitchFamily="18" charset="0"/>
              </a:rPr>
              <a:t> </a:t>
            </a:r>
          </a:p>
          <a:p>
            <a:pPr marL="457200" indent="-457200">
              <a:spcBef>
                <a:spcPts val="0"/>
              </a:spcBef>
              <a:buClrTx/>
              <a:buFont typeface="+mj-lt"/>
              <a:buAutoNum type="arabicPeriod"/>
            </a:pPr>
            <a:r>
              <a:rPr lang="en-US" sz="1800" b="1" dirty="0">
                <a:solidFill>
                  <a:schemeClr val="bg1"/>
                </a:solidFill>
                <a:latin typeface="Times New Roman" panose="02020603050405020304" pitchFamily="18" charset="0"/>
                <a:cs typeface="Times New Roman" panose="02020603050405020304" pitchFamily="18" charset="0"/>
              </a:rPr>
              <a:t>cryptology</a:t>
            </a:r>
            <a:r>
              <a:rPr lang="en-US" sz="1800" dirty="0">
                <a:solidFill>
                  <a:schemeClr val="bg1"/>
                </a:solidFill>
                <a:latin typeface="Times New Roman" panose="02020603050405020304" pitchFamily="18" charset="0"/>
                <a:cs typeface="Times New Roman" panose="02020603050405020304" pitchFamily="18" charset="0"/>
              </a:rPr>
              <a:t>: both cryptography and cryptanalysis </a:t>
            </a:r>
          </a:p>
          <a:p>
            <a:pPr marL="457200" indent="-457200">
              <a:spcBef>
                <a:spcPts val="0"/>
              </a:spcBef>
              <a:buClrTx/>
              <a:buFont typeface="+mj-lt"/>
              <a:buAutoNum type="arabicPeriod"/>
            </a:pPr>
            <a:r>
              <a:rPr lang="en-US" sz="1800" b="1" dirty="0">
                <a:solidFill>
                  <a:schemeClr val="bg1"/>
                </a:solidFill>
                <a:latin typeface="Times New Roman" panose="02020603050405020304" pitchFamily="18" charset="0"/>
                <a:cs typeface="Times New Roman" panose="02020603050405020304" pitchFamily="18" charset="0"/>
              </a:rPr>
              <a:t>code</a:t>
            </a:r>
            <a:r>
              <a:rPr lang="en-US" sz="1800" dirty="0">
                <a:solidFill>
                  <a:schemeClr val="bg1"/>
                </a:solidFill>
                <a:latin typeface="Times New Roman" panose="02020603050405020304" pitchFamily="18" charset="0"/>
                <a:cs typeface="Times New Roman" panose="02020603050405020304" pitchFamily="18" charset="0"/>
              </a:rPr>
              <a:t>: an algorithm for transforming an intelligible message into an unintelligible one using a code-book </a:t>
            </a:r>
          </a:p>
          <a:p>
            <a:pPr marL="457200" indent="-457200">
              <a:spcBef>
                <a:spcPts val="0"/>
              </a:spcBef>
              <a:buClrTx/>
              <a:buFont typeface="+mj-lt"/>
              <a:buAutoNum type="arabicPeriod"/>
            </a:pPr>
            <a:r>
              <a:rPr lang="en-US" sz="1800" b="1" dirty="0">
                <a:solidFill>
                  <a:schemeClr val="bg1"/>
                </a:solidFill>
                <a:latin typeface="Times New Roman" panose="02020603050405020304" pitchFamily="18" charset="0"/>
                <a:cs typeface="Times New Roman" panose="02020603050405020304" pitchFamily="18" charset="0"/>
              </a:rPr>
              <a:t>plaintext</a:t>
            </a:r>
            <a:r>
              <a:rPr lang="en-US" sz="1800" dirty="0">
                <a:solidFill>
                  <a:schemeClr val="bg1"/>
                </a:solidFill>
                <a:latin typeface="Times New Roman" panose="02020603050405020304" pitchFamily="18" charset="0"/>
                <a:cs typeface="Times New Roman" panose="02020603050405020304" pitchFamily="18" charset="0"/>
              </a:rPr>
              <a:t>: the original intelligible message </a:t>
            </a:r>
          </a:p>
          <a:p>
            <a:pPr marL="457200" indent="-457200">
              <a:spcBef>
                <a:spcPts val="0"/>
              </a:spcBef>
              <a:buClrTx/>
              <a:buFont typeface="+mj-lt"/>
              <a:buAutoNum type="arabicPeriod"/>
            </a:pPr>
            <a:r>
              <a:rPr lang="en-US" sz="1800" b="1" dirty="0" err="1">
                <a:solidFill>
                  <a:schemeClr val="bg1"/>
                </a:solidFill>
                <a:latin typeface="Times New Roman" panose="02020603050405020304" pitchFamily="18" charset="0"/>
                <a:cs typeface="Times New Roman" panose="02020603050405020304" pitchFamily="18" charset="0"/>
              </a:rPr>
              <a:t>ciphertext</a:t>
            </a:r>
            <a:r>
              <a:rPr lang="en-US" sz="1800" dirty="0">
                <a:solidFill>
                  <a:schemeClr val="bg1"/>
                </a:solidFill>
                <a:latin typeface="Times New Roman" panose="02020603050405020304" pitchFamily="18" charset="0"/>
                <a:cs typeface="Times New Roman" panose="02020603050405020304" pitchFamily="18" charset="0"/>
              </a:rPr>
              <a:t>: the transformed message </a:t>
            </a:r>
          </a:p>
          <a:p>
            <a:pPr marL="457200" indent="-457200">
              <a:spcBef>
                <a:spcPts val="0"/>
              </a:spcBef>
              <a:buClrTx/>
              <a:buFont typeface="+mj-lt"/>
              <a:buAutoNum type="arabicPeriod"/>
            </a:pPr>
            <a:r>
              <a:rPr lang="en-US" sz="1800" b="1" dirty="0">
                <a:solidFill>
                  <a:schemeClr val="bg1"/>
                </a:solidFill>
                <a:latin typeface="Times New Roman" panose="02020603050405020304" pitchFamily="18" charset="0"/>
                <a:cs typeface="Times New Roman" panose="02020603050405020304" pitchFamily="18" charset="0"/>
              </a:rPr>
              <a:t>cipher</a:t>
            </a:r>
            <a:r>
              <a:rPr lang="en-US" sz="1800" dirty="0">
                <a:solidFill>
                  <a:schemeClr val="bg1"/>
                </a:solidFill>
                <a:latin typeface="Times New Roman" panose="02020603050405020304" pitchFamily="18" charset="0"/>
                <a:cs typeface="Times New Roman" panose="02020603050405020304" pitchFamily="18" charset="0"/>
              </a:rPr>
              <a:t>: an algorithm for transforming an intelligible message into one that is unintelligible by transposition and/or substitution methods </a:t>
            </a:r>
          </a:p>
          <a:p>
            <a:pPr marL="457200" indent="-457200">
              <a:spcBef>
                <a:spcPts val="0"/>
              </a:spcBef>
              <a:buClrTx/>
              <a:buFont typeface="+mj-lt"/>
              <a:buAutoNum type="arabicPeriod"/>
            </a:pPr>
            <a:r>
              <a:rPr lang="en-US" sz="1800" b="1" dirty="0">
                <a:solidFill>
                  <a:schemeClr val="bg1"/>
                </a:solidFill>
                <a:latin typeface="Times New Roman" panose="02020603050405020304" pitchFamily="18" charset="0"/>
                <a:cs typeface="Times New Roman" panose="02020603050405020304" pitchFamily="18" charset="0"/>
              </a:rPr>
              <a:t>key</a:t>
            </a:r>
            <a:r>
              <a:rPr lang="en-US" sz="1800" dirty="0">
                <a:solidFill>
                  <a:schemeClr val="bg1"/>
                </a:solidFill>
                <a:latin typeface="Times New Roman" panose="02020603050405020304" pitchFamily="18" charset="0"/>
                <a:cs typeface="Times New Roman" panose="02020603050405020304" pitchFamily="18" charset="0"/>
              </a:rPr>
              <a:t>: some critical information used by the cipher, known only to the sender&amp; receiver </a:t>
            </a:r>
          </a:p>
          <a:p>
            <a:pPr marL="457200" indent="-457200">
              <a:spcBef>
                <a:spcPts val="0"/>
              </a:spcBef>
              <a:buClrTx/>
              <a:buFont typeface="+mj-lt"/>
              <a:buAutoNum type="arabicPeriod"/>
            </a:pPr>
            <a:r>
              <a:rPr lang="en-US" sz="1800" b="1" dirty="0">
                <a:solidFill>
                  <a:schemeClr val="bg1"/>
                </a:solidFill>
                <a:latin typeface="Times New Roman" panose="02020603050405020304" pitchFamily="18" charset="0"/>
                <a:cs typeface="Times New Roman" panose="02020603050405020304" pitchFamily="18" charset="0"/>
              </a:rPr>
              <a:t>encipher</a:t>
            </a:r>
            <a:r>
              <a:rPr lang="en-US" sz="1800" dirty="0">
                <a:solidFill>
                  <a:schemeClr val="bg1"/>
                </a:solidFill>
                <a:latin typeface="Times New Roman" panose="02020603050405020304" pitchFamily="18" charset="0"/>
                <a:cs typeface="Times New Roman" panose="02020603050405020304" pitchFamily="18" charset="0"/>
              </a:rPr>
              <a:t> (encode): the process of converting plaintext to </a:t>
            </a:r>
            <a:r>
              <a:rPr lang="en-US" sz="1800" dirty="0" err="1">
                <a:solidFill>
                  <a:schemeClr val="bg1"/>
                </a:solidFill>
                <a:latin typeface="Times New Roman" panose="02020603050405020304" pitchFamily="18" charset="0"/>
                <a:cs typeface="Times New Roman" panose="02020603050405020304" pitchFamily="18" charset="0"/>
              </a:rPr>
              <a:t>ciphertext</a:t>
            </a:r>
            <a:r>
              <a:rPr lang="en-US" sz="1800" dirty="0">
                <a:solidFill>
                  <a:schemeClr val="bg1"/>
                </a:solidFill>
                <a:latin typeface="Times New Roman" panose="02020603050405020304" pitchFamily="18" charset="0"/>
                <a:cs typeface="Times New Roman" panose="02020603050405020304" pitchFamily="18" charset="0"/>
              </a:rPr>
              <a:t> using a key </a:t>
            </a:r>
          </a:p>
          <a:p>
            <a:pPr marL="457200" indent="-457200">
              <a:spcBef>
                <a:spcPts val="0"/>
              </a:spcBef>
              <a:buClrTx/>
              <a:buFont typeface="+mj-lt"/>
              <a:buAutoNum type="arabicPeriod"/>
            </a:pPr>
            <a:r>
              <a:rPr lang="en-US" sz="1800" b="1" dirty="0">
                <a:solidFill>
                  <a:schemeClr val="bg1"/>
                </a:solidFill>
                <a:latin typeface="Times New Roman" panose="02020603050405020304" pitchFamily="18" charset="0"/>
                <a:cs typeface="Times New Roman" panose="02020603050405020304" pitchFamily="18" charset="0"/>
              </a:rPr>
              <a:t>decipher</a:t>
            </a:r>
            <a:r>
              <a:rPr lang="en-US" sz="1800" dirty="0">
                <a:solidFill>
                  <a:schemeClr val="bg1"/>
                </a:solidFill>
                <a:latin typeface="Times New Roman" panose="02020603050405020304" pitchFamily="18" charset="0"/>
                <a:cs typeface="Times New Roman" panose="02020603050405020304" pitchFamily="18" charset="0"/>
              </a:rPr>
              <a:t> (decode): the process of converting </a:t>
            </a:r>
            <a:r>
              <a:rPr lang="en-US" sz="1800" dirty="0" err="1">
                <a:solidFill>
                  <a:schemeClr val="bg1"/>
                </a:solidFill>
                <a:latin typeface="Times New Roman" panose="02020603050405020304" pitchFamily="18" charset="0"/>
                <a:cs typeface="Times New Roman" panose="02020603050405020304" pitchFamily="18" charset="0"/>
              </a:rPr>
              <a:t>ciphertext</a:t>
            </a:r>
            <a:r>
              <a:rPr lang="en-US" sz="1800" dirty="0">
                <a:solidFill>
                  <a:schemeClr val="bg1"/>
                </a:solidFill>
                <a:latin typeface="Times New Roman" panose="02020603050405020304" pitchFamily="18" charset="0"/>
                <a:cs typeface="Times New Roman" panose="02020603050405020304" pitchFamily="18" charset="0"/>
              </a:rPr>
              <a:t> back into plaintext using a key </a:t>
            </a:r>
          </a:p>
          <a:p>
            <a:pPr marL="457200" indent="-457200">
              <a:spcBef>
                <a:spcPts val="0"/>
              </a:spcBef>
              <a:buClrTx/>
              <a:buFont typeface="+mj-lt"/>
              <a:buAutoNum type="arabicPeriod"/>
            </a:pPr>
            <a:r>
              <a:rPr lang="en-US" sz="2400" b="1" dirty="0">
                <a:solidFill>
                  <a:srgbClr val="FFFF00"/>
                </a:solidFill>
                <a:latin typeface="Times New Roman" panose="02020603050405020304" pitchFamily="18" charset="0"/>
                <a:cs typeface="Times New Roman" panose="02020603050405020304" pitchFamily="18" charset="0"/>
              </a:rPr>
              <a:t>C</a:t>
            </a:r>
            <a:r>
              <a:rPr lang="en-US" sz="2400" dirty="0">
                <a:solidFill>
                  <a:srgbClr val="FFFF00"/>
                </a:solidFill>
                <a:latin typeface="Times New Roman" panose="02020603050405020304" pitchFamily="18" charset="0"/>
                <a:cs typeface="Times New Roman" panose="02020603050405020304" pitchFamily="18" charset="0"/>
              </a:rPr>
              <a:t>onfidentiality, </a:t>
            </a:r>
            <a:r>
              <a:rPr lang="en-US" sz="2400" b="1" dirty="0">
                <a:solidFill>
                  <a:srgbClr val="FFFF00"/>
                </a:solidFill>
                <a:latin typeface="Times New Roman" panose="02020603050405020304" pitchFamily="18" charset="0"/>
                <a:cs typeface="Times New Roman" panose="02020603050405020304" pitchFamily="18" charset="0"/>
              </a:rPr>
              <a:t>I</a:t>
            </a:r>
            <a:r>
              <a:rPr lang="en-US" sz="2400" dirty="0">
                <a:solidFill>
                  <a:srgbClr val="FFFF00"/>
                </a:solidFill>
                <a:latin typeface="Times New Roman" panose="02020603050405020304" pitchFamily="18" charset="0"/>
                <a:cs typeface="Times New Roman" panose="02020603050405020304" pitchFamily="18" charset="0"/>
              </a:rPr>
              <a:t>ntegrity </a:t>
            </a:r>
            <a:r>
              <a:rPr lang="en-US" sz="2400">
                <a:solidFill>
                  <a:srgbClr val="FFFF00"/>
                </a:solidFill>
                <a:latin typeface="Times New Roman" panose="02020603050405020304" pitchFamily="18" charset="0"/>
                <a:cs typeface="Times New Roman" panose="02020603050405020304" pitchFamily="18" charset="0"/>
              </a:rPr>
              <a:t>and </a:t>
            </a:r>
            <a:r>
              <a:rPr lang="en-US" sz="2400" b="1">
                <a:solidFill>
                  <a:srgbClr val="FFFF00"/>
                </a:solidFill>
                <a:latin typeface="Times New Roman" panose="02020603050405020304" pitchFamily="18" charset="0"/>
                <a:cs typeface="Times New Roman" panose="02020603050405020304" pitchFamily="18" charset="0"/>
              </a:rPr>
              <a:t>A</a:t>
            </a:r>
            <a:r>
              <a:rPr lang="en-US" sz="2400">
                <a:solidFill>
                  <a:srgbClr val="FFFF00"/>
                </a:solidFill>
                <a:latin typeface="Times New Roman" panose="02020603050405020304" pitchFamily="18" charset="0"/>
                <a:cs typeface="Times New Roman" panose="02020603050405020304" pitchFamily="18" charset="0"/>
              </a:rPr>
              <a:t>vailability, </a:t>
            </a:r>
            <a:r>
              <a:rPr lang="en-US" sz="2400" dirty="0">
                <a:solidFill>
                  <a:srgbClr val="FFFF00"/>
                </a:solidFill>
                <a:latin typeface="Times New Roman" panose="02020603050405020304" pitchFamily="18" charset="0"/>
                <a:cs typeface="Times New Roman" panose="02020603050405020304" pitchFamily="18" charset="0"/>
              </a:rPr>
              <a:t>abbreviated to: CIA</a:t>
            </a:r>
          </a:p>
        </p:txBody>
      </p:sp>
      <p:sp>
        <p:nvSpPr>
          <p:cNvPr id="4" name="Date Placeholder 3"/>
          <p:cNvSpPr>
            <a:spLocks noGrp="1"/>
          </p:cNvSpPr>
          <p:nvPr>
            <p:ph type="dt" sz="half" idx="10"/>
          </p:nvPr>
        </p:nvSpPr>
        <p:spPr/>
        <p:txBody>
          <a:bodyPr/>
          <a:lstStyle/>
          <a:p>
            <a:fld id="{9680B549-D6F2-4E35-9876-B9E582C9DA30}" type="datetime1">
              <a:rPr lang="en-US" smtClean="0"/>
              <a:t>8/26/2024</a:t>
            </a:fld>
            <a:endParaRPr lang="en-US" dirty="0"/>
          </a:p>
        </p:txBody>
      </p:sp>
      <p:sp>
        <p:nvSpPr>
          <p:cNvPr id="5" name="Footer Placeholder 4"/>
          <p:cNvSpPr>
            <a:spLocks noGrp="1"/>
          </p:cNvSpPr>
          <p:nvPr>
            <p:ph type="ftr" sz="quarter" idx="11"/>
          </p:nvPr>
        </p:nvSpPr>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6860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412" y="5610299"/>
            <a:ext cx="8534400" cy="828602"/>
          </a:xfrm>
        </p:spPr>
        <p:txBody>
          <a:bodyPr>
            <a:normAutofit/>
          </a:bodyPr>
          <a:lstStyle/>
          <a:p>
            <a:r>
              <a:rPr lang="en-US" sz="4000" dirty="0"/>
              <a:t>cipher Attacks</a:t>
            </a:r>
          </a:p>
        </p:txBody>
      </p:sp>
      <p:sp>
        <p:nvSpPr>
          <p:cNvPr id="3" name="Content Placeholder 2"/>
          <p:cNvSpPr>
            <a:spLocks noGrp="1"/>
          </p:cNvSpPr>
          <p:nvPr>
            <p:ph idx="1"/>
          </p:nvPr>
        </p:nvSpPr>
        <p:spPr>
          <a:xfrm>
            <a:off x="419104" y="363319"/>
            <a:ext cx="11889628" cy="5465982"/>
          </a:xfrm>
        </p:spPr>
        <p:txBody>
          <a:bodyPr>
            <a:normAutofit fontScale="40000" lnSpcReduction="20000"/>
          </a:bodyPr>
          <a:lstStyle/>
          <a:p>
            <a:pPr marL="0" lvl="0" indent="0">
              <a:spcBef>
                <a:spcPts val="0"/>
              </a:spcBef>
              <a:spcAft>
                <a:spcPts val="1800"/>
              </a:spcAft>
              <a:buNone/>
            </a:pPr>
            <a:r>
              <a:rPr lang="en-US" sz="8000" dirty="0">
                <a:solidFill>
                  <a:schemeClr val="bg1"/>
                </a:solidFill>
              </a:rPr>
              <a:t>Different types of attacks </a:t>
            </a:r>
          </a:p>
          <a:p>
            <a:pPr>
              <a:spcAft>
                <a:spcPts val="0"/>
              </a:spcAft>
              <a:buClrTx/>
              <a:buFont typeface="Wingdings" panose="05000000000000000000" pitchFamily="2" charset="2"/>
              <a:buChar char="Ø"/>
            </a:pPr>
            <a:r>
              <a:rPr lang="en-US" sz="4400" b="1" dirty="0" err="1">
                <a:solidFill>
                  <a:schemeClr val="bg1"/>
                </a:solidFill>
              </a:rPr>
              <a:t>ciphertext</a:t>
            </a:r>
            <a:r>
              <a:rPr lang="en-US" sz="4400" b="1" dirty="0">
                <a:solidFill>
                  <a:schemeClr val="bg1"/>
                </a:solidFill>
              </a:rPr>
              <a:t> only</a:t>
            </a:r>
            <a:endParaRPr lang="en-US" sz="4400" dirty="0">
              <a:solidFill>
                <a:schemeClr val="bg1"/>
              </a:solidFill>
            </a:endParaRPr>
          </a:p>
          <a:p>
            <a:pPr marL="457200" lvl="1" indent="0">
              <a:spcAft>
                <a:spcPts val="0"/>
              </a:spcAft>
              <a:buNone/>
            </a:pPr>
            <a:r>
              <a:rPr lang="en-US" sz="4000" dirty="0">
                <a:solidFill>
                  <a:schemeClr val="bg1"/>
                </a:solidFill>
              </a:rPr>
              <a:t>access only to some enciphered messages </a:t>
            </a:r>
          </a:p>
          <a:p>
            <a:pPr marL="457200" lvl="1" indent="0">
              <a:buNone/>
            </a:pPr>
            <a:r>
              <a:rPr lang="en-US" sz="4000" dirty="0">
                <a:solidFill>
                  <a:schemeClr val="bg1"/>
                </a:solidFill>
              </a:rPr>
              <a:t>use statistical analysis </a:t>
            </a:r>
          </a:p>
          <a:p>
            <a:pPr>
              <a:spcAft>
                <a:spcPts val="0"/>
              </a:spcAft>
              <a:buClrTx/>
              <a:buFont typeface="Wingdings" panose="05000000000000000000" pitchFamily="2" charset="2"/>
              <a:buChar char="Ø"/>
            </a:pPr>
            <a:r>
              <a:rPr lang="en-US" sz="4400" b="1" dirty="0">
                <a:solidFill>
                  <a:schemeClr val="bg1"/>
                </a:solidFill>
              </a:rPr>
              <a:t>known plaintext</a:t>
            </a:r>
            <a:endParaRPr lang="en-US" sz="4400" dirty="0">
              <a:solidFill>
                <a:schemeClr val="bg1"/>
              </a:solidFill>
            </a:endParaRPr>
          </a:p>
          <a:p>
            <a:pPr marL="457200" lvl="1" indent="0">
              <a:spcAft>
                <a:spcPts val="0"/>
              </a:spcAft>
              <a:buClrTx/>
              <a:buNone/>
            </a:pPr>
            <a:r>
              <a:rPr lang="en-US" sz="4000" dirty="0">
                <a:solidFill>
                  <a:schemeClr val="bg1"/>
                </a:solidFill>
              </a:rPr>
              <a:t>know (or strongly suspect) some plaintext-</a:t>
            </a:r>
            <a:r>
              <a:rPr lang="en-US" sz="4000" dirty="0" err="1">
                <a:solidFill>
                  <a:schemeClr val="bg1"/>
                </a:solidFill>
              </a:rPr>
              <a:t>ciphertext</a:t>
            </a:r>
            <a:r>
              <a:rPr lang="en-US" sz="4000" dirty="0">
                <a:solidFill>
                  <a:schemeClr val="bg1"/>
                </a:solidFill>
              </a:rPr>
              <a:t> pairs </a:t>
            </a:r>
          </a:p>
          <a:p>
            <a:pPr marL="457200" lvl="1" indent="0">
              <a:buClrTx/>
              <a:buNone/>
            </a:pPr>
            <a:r>
              <a:rPr lang="en-US" sz="4000" dirty="0">
                <a:solidFill>
                  <a:schemeClr val="bg1"/>
                </a:solidFill>
              </a:rPr>
              <a:t>use this knowledge in attacking cipher </a:t>
            </a:r>
          </a:p>
          <a:p>
            <a:pPr>
              <a:spcAft>
                <a:spcPts val="0"/>
              </a:spcAft>
              <a:buClrTx/>
              <a:buFont typeface="Wingdings" panose="05000000000000000000" pitchFamily="2" charset="2"/>
              <a:buChar char="Ø"/>
            </a:pPr>
            <a:r>
              <a:rPr lang="en-US" sz="4400" b="1" dirty="0">
                <a:solidFill>
                  <a:schemeClr val="bg1"/>
                </a:solidFill>
              </a:rPr>
              <a:t>chosen plaintext</a:t>
            </a:r>
            <a:endParaRPr lang="en-US" sz="4400" dirty="0">
              <a:solidFill>
                <a:schemeClr val="bg1"/>
              </a:solidFill>
            </a:endParaRPr>
          </a:p>
          <a:p>
            <a:pPr marL="457200" lvl="1" indent="0">
              <a:spcAft>
                <a:spcPts val="0"/>
              </a:spcAft>
              <a:buClrTx/>
              <a:buNone/>
            </a:pPr>
            <a:r>
              <a:rPr lang="en-US" sz="4000" dirty="0">
                <a:solidFill>
                  <a:schemeClr val="bg1"/>
                </a:solidFill>
              </a:rPr>
              <a:t>can select plaintext and obtain corresponding </a:t>
            </a:r>
            <a:r>
              <a:rPr lang="en-US" sz="4000" dirty="0" err="1">
                <a:solidFill>
                  <a:schemeClr val="bg1"/>
                </a:solidFill>
              </a:rPr>
              <a:t>ciphertext</a:t>
            </a:r>
            <a:r>
              <a:rPr lang="en-US" sz="4000" dirty="0">
                <a:solidFill>
                  <a:schemeClr val="bg1"/>
                </a:solidFill>
              </a:rPr>
              <a:t> </a:t>
            </a:r>
          </a:p>
          <a:p>
            <a:pPr marL="457200" lvl="1" indent="0">
              <a:buClrTx/>
              <a:buNone/>
            </a:pPr>
            <a:r>
              <a:rPr lang="en-US" sz="4000" dirty="0">
                <a:solidFill>
                  <a:schemeClr val="bg1"/>
                </a:solidFill>
              </a:rPr>
              <a:t>use knowledge of algorithm structure in attack </a:t>
            </a:r>
          </a:p>
          <a:p>
            <a:pPr>
              <a:spcAft>
                <a:spcPts val="0"/>
              </a:spcAft>
              <a:buClrTx/>
              <a:buFont typeface="Wingdings" panose="05000000000000000000" pitchFamily="2" charset="2"/>
              <a:buChar char="Ø"/>
            </a:pPr>
            <a:r>
              <a:rPr lang="en-US" sz="4400" b="1" dirty="0">
                <a:solidFill>
                  <a:schemeClr val="bg1"/>
                </a:solidFill>
              </a:rPr>
              <a:t>chosen plaintext-</a:t>
            </a:r>
            <a:r>
              <a:rPr lang="en-US" sz="4400" b="1" dirty="0" err="1">
                <a:solidFill>
                  <a:schemeClr val="bg1"/>
                </a:solidFill>
              </a:rPr>
              <a:t>ciphertext</a:t>
            </a:r>
            <a:endParaRPr lang="en-US" sz="4400" dirty="0">
              <a:solidFill>
                <a:schemeClr val="bg1"/>
              </a:solidFill>
            </a:endParaRPr>
          </a:p>
          <a:p>
            <a:pPr marL="457200" lvl="1" indent="0">
              <a:spcAft>
                <a:spcPts val="0"/>
              </a:spcAft>
              <a:buNone/>
            </a:pPr>
            <a:r>
              <a:rPr lang="en-US" sz="4000" dirty="0">
                <a:solidFill>
                  <a:schemeClr val="bg1"/>
                </a:solidFill>
              </a:rPr>
              <a:t>can select plaintext and obtain corresponding </a:t>
            </a:r>
            <a:r>
              <a:rPr lang="en-US" sz="4000" dirty="0" err="1">
                <a:solidFill>
                  <a:schemeClr val="bg1"/>
                </a:solidFill>
              </a:rPr>
              <a:t>ciphertext</a:t>
            </a:r>
            <a:r>
              <a:rPr lang="en-US" sz="4000" dirty="0">
                <a:solidFill>
                  <a:schemeClr val="bg1"/>
                </a:solidFill>
              </a:rPr>
              <a:t>, or select </a:t>
            </a:r>
            <a:r>
              <a:rPr lang="en-US" sz="4000" dirty="0" err="1">
                <a:solidFill>
                  <a:schemeClr val="bg1"/>
                </a:solidFill>
              </a:rPr>
              <a:t>ciphertext</a:t>
            </a:r>
            <a:r>
              <a:rPr lang="en-US" sz="4000" dirty="0">
                <a:solidFill>
                  <a:schemeClr val="bg1"/>
                </a:solidFill>
              </a:rPr>
              <a:t> and obtain plaintext </a:t>
            </a:r>
          </a:p>
          <a:p>
            <a:pPr marL="457200" lvl="1" indent="0">
              <a:buNone/>
            </a:pPr>
            <a:r>
              <a:rPr lang="en-US" sz="4000" dirty="0">
                <a:solidFill>
                  <a:schemeClr val="bg1"/>
                </a:solidFill>
              </a:rPr>
              <a:t>allows further knowledge of algorithm structure to be used </a:t>
            </a:r>
          </a:p>
          <a:p>
            <a:pPr>
              <a:buClrTx/>
              <a:buFont typeface="Wingdings" panose="05000000000000000000" pitchFamily="2" charset="2"/>
              <a:buChar char="Ø"/>
            </a:pPr>
            <a:r>
              <a:rPr lang="en-US" sz="4400" b="1" dirty="0">
                <a:solidFill>
                  <a:srgbClr val="FFFF00"/>
                </a:solidFill>
              </a:rPr>
              <a:t>Passive vs active attacks</a:t>
            </a:r>
            <a:endParaRPr lang="en-US" sz="4400" dirty="0">
              <a:solidFill>
                <a:srgbClr val="FFFF00"/>
              </a:solidFill>
            </a:endParaRPr>
          </a:p>
          <a:p>
            <a:pPr marL="457200" lvl="1" indent="0">
              <a:spcAft>
                <a:spcPts val="0"/>
              </a:spcAft>
              <a:buClrTx/>
              <a:buNone/>
            </a:pPr>
            <a:r>
              <a:rPr lang="en-US" sz="4000" dirty="0" err="1">
                <a:solidFill>
                  <a:schemeClr val="bg1"/>
                </a:solidFill>
              </a:rPr>
              <a:t>Ciphertext</a:t>
            </a:r>
            <a:r>
              <a:rPr lang="en-US" sz="4000" dirty="0">
                <a:solidFill>
                  <a:schemeClr val="bg1"/>
                </a:solidFill>
              </a:rPr>
              <a:t> only attacks are </a:t>
            </a:r>
            <a:r>
              <a:rPr lang="en-US" sz="4000" b="1" i="1" dirty="0">
                <a:solidFill>
                  <a:srgbClr val="FFFF00"/>
                </a:solidFill>
              </a:rPr>
              <a:t>passive attacks</a:t>
            </a:r>
            <a:r>
              <a:rPr lang="en-US" sz="4000" dirty="0">
                <a:solidFill>
                  <a:schemeClr val="bg1"/>
                </a:solidFill>
              </a:rPr>
              <a:t>: the adversary is an eavesdropper (</a:t>
            </a:r>
            <a:r>
              <a:rPr lang="en-US" sz="4000" i="1" dirty="0">
                <a:solidFill>
                  <a:srgbClr val="FFFF00"/>
                </a:solidFill>
              </a:rPr>
              <a:t>attempts to learn information</a:t>
            </a:r>
            <a:r>
              <a:rPr lang="en-US" sz="4000" dirty="0">
                <a:solidFill>
                  <a:schemeClr val="bg1"/>
                </a:solidFill>
              </a:rPr>
              <a:t>).</a:t>
            </a:r>
          </a:p>
          <a:p>
            <a:pPr marL="457200" lvl="1" indent="0">
              <a:lnSpc>
                <a:spcPct val="120000"/>
              </a:lnSpc>
              <a:spcAft>
                <a:spcPts val="1200"/>
              </a:spcAft>
              <a:buClrTx/>
              <a:buNone/>
            </a:pPr>
            <a:r>
              <a:rPr lang="en-US" sz="4000" dirty="0">
                <a:solidFill>
                  <a:schemeClr val="bg1"/>
                </a:solidFill>
              </a:rPr>
              <a:t>Chosen plaintext-</a:t>
            </a:r>
            <a:r>
              <a:rPr lang="en-US" sz="4000" dirty="0" err="1">
                <a:solidFill>
                  <a:schemeClr val="bg1"/>
                </a:solidFill>
              </a:rPr>
              <a:t>ciphertexts</a:t>
            </a:r>
            <a:r>
              <a:rPr lang="en-US" sz="4000" dirty="0">
                <a:solidFill>
                  <a:schemeClr val="bg1"/>
                </a:solidFill>
              </a:rPr>
              <a:t> attacks are </a:t>
            </a:r>
            <a:r>
              <a:rPr lang="en-US" sz="4000" b="1" i="1" dirty="0">
                <a:solidFill>
                  <a:srgbClr val="FFFF00"/>
                </a:solidFill>
              </a:rPr>
              <a:t>active attacks</a:t>
            </a:r>
            <a:r>
              <a:rPr lang="en-US" sz="4000" dirty="0">
                <a:solidFill>
                  <a:srgbClr val="FFFF00"/>
                </a:solidFill>
              </a:rPr>
              <a:t>: </a:t>
            </a:r>
            <a:r>
              <a:rPr lang="en-US" sz="4000" dirty="0">
                <a:solidFill>
                  <a:schemeClr val="bg1"/>
                </a:solidFill>
              </a:rPr>
              <a:t>the adversary sends selected messages or gets </a:t>
            </a:r>
            <a:r>
              <a:rPr lang="en-US" sz="4000" dirty="0" err="1">
                <a:solidFill>
                  <a:schemeClr val="bg1"/>
                </a:solidFill>
              </a:rPr>
              <a:t>dencrypted</a:t>
            </a:r>
            <a:r>
              <a:rPr lang="en-US" sz="4000" dirty="0">
                <a:solidFill>
                  <a:schemeClr val="bg1"/>
                </a:solidFill>
              </a:rPr>
              <a:t> selected </a:t>
            </a:r>
            <a:r>
              <a:rPr lang="en-US" sz="4000" dirty="0" err="1">
                <a:solidFill>
                  <a:schemeClr val="bg1"/>
                </a:solidFill>
              </a:rPr>
              <a:t>ciphertexts</a:t>
            </a:r>
            <a:r>
              <a:rPr lang="en-US" sz="4000" dirty="0">
                <a:solidFill>
                  <a:schemeClr val="bg1"/>
                </a:solidFill>
              </a:rPr>
              <a:t> (</a:t>
            </a:r>
            <a:r>
              <a:rPr lang="en-US" sz="4000" dirty="0">
                <a:solidFill>
                  <a:srgbClr val="FFFF00"/>
                </a:solidFill>
              </a:rPr>
              <a:t>alters system resources</a:t>
            </a:r>
            <a:r>
              <a:rPr lang="en-US" sz="4000" dirty="0">
                <a:solidFill>
                  <a:schemeClr val="bg1"/>
                </a:solidFill>
              </a:rPr>
              <a:t>).</a:t>
            </a:r>
          </a:p>
          <a:p>
            <a:endParaRPr lang="en-US" dirty="0">
              <a:solidFill>
                <a:schemeClr val="bg1"/>
              </a:solidFill>
            </a:endParaRPr>
          </a:p>
        </p:txBody>
      </p:sp>
      <p:sp>
        <p:nvSpPr>
          <p:cNvPr id="4" name="Date Placeholder 3"/>
          <p:cNvSpPr>
            <a:spLocks noGrp="1"/>
          </p:cNvSpPr>
          <p:nvPr>
            <p:ph type="dt" sz="half" idx="10"/>
          </p:nvPr>
        </p:nvSpPr>
        <p:spPr/>
        <p:txBody>
          <a:bodyPr/>
          <a:lstStyle/>
          <a:p>
            <a:fld id="{E9B80B85-D6D2-4253-A4B5-04A9B12717B2}" type="datetime1">
              <a:rPr lang="en-US" smtClean="0"/>
              <a:t>8/26/2024</a:t>
            </a:fld>
            <a:endParaRPr lang="en-US" dirty="0"/>
          </a:p>
        </p:txBody>
      </p:sp>
      <p:sp>
        <p:nvSpPr>
          <p:cNvPr id="5" name="Footer Placeholder 4"/>
          <p:cNvSpPr>
            <a:spLocks noGrp="1"/>
          </p:cNvSpPr>
          <p:nvPr>
            <p:ph type="ftr" sz="quarter" idx="11"/>
          </p:nvPr>
        </p:nvSpPr>
        <p:spPr>
          <a:xfrm>
            <a:off x="684212" y="6409798"/>
            <a:ext cx="7543800" cy="365125"/>
          </a:xfrm>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8951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772" y="5120148"/>
            <a:ext cx="8534400" cy="1507067"/>
          </a:xfrm>
        </p:spPr>
        <p:txBody>
          <a:bodyPr>
            <a:normAutofit/>
          </a:bodyPr>
          <a:lstStyle/>
          <a:p>
            <a:r>
              <a:rPr lang="en-US" sz="4000" dirty="0"/>
              <a:t>Secret Key Cryptography</a:t>
            </a:r>
          </a:p>
        </p:txBody>
      </p:sp>
      <p:pic>
        <p:nvPicPr>
          <p:cNvPr id="9" name="Content Placeholder 8"/>
          <p:cNvPicPr>
            <a:picLocks noGrp="1" noChangeAspect="1"/>
          </p:cNvPicPr>
          <p:nvPr>
            <p:ph idx="1"/>
          </p:nvPr>
        </p:nvPicPr>
        <p:blipFill>
          <a:blip r:embed="rId2"/>
          <a:stretch>
            <a:fillRect/>
          </a:stretch>
        </p:blipFill>
        <p:spPr>
          <a:xfrm>
            <a:off x="802506" y="411658"/>
            <a:ext cx="6370787" cy="1705511"/>
          </a:xfrm>
          <a:prstGeom prst="rect">
            <a:avLst/>
          </a:prstGeom>
        </p:spPr>
      </p:pic>
      <p:sp>
        <p:nvSpPr>
          <p:cNvPr id="4" name="Date Placeholder 3"/>
          <p:cNvSpPr>
            <a:spLocks noGrp="1"/>
          </p:cNvSpPr>
          <p:nvPr>
            <p:ph type="dt" sz="half" idx="10"/>
          </p:nvPr>
        </p:nvSpPr>
        <p:spPr/>
        <p:txBody>
          <a:bodyPr/>
          <a:lstStyle/>
          <a:p>
            <a:fld id="{45AB181C-4314-45D5-A9B6-68876716A1E1}" type="datetime1">
              <a:rPr lang="en-US" smtClean="0"/>
              <a:t>8/26/2024</a:t>
            </a:fld>
            <a:endParaRPr lang="en-US" dirty="0"/>
          </a:p>
        </p:txBody>
      </p:sp>
      <p:sp>
        <p:nvSpPr>
          <p:cNvPr id="5" name="Footer Placeholder 4"/>
          <p:cNvSpPr>
            <a:spLocks noGrp="1"/>
          </p:cNvSpPr>
          <p:nvPr>
            <p:ph type="ftr" sz="quarter" idx="11"/>
          </p:nvPr>
        </p:nvSpPr>
        <p:spPr>
          <a:xfrm>
            <a:off x="684212" y="6267450"/>
            <a:ext cx="7543800" cy="365125"/>
          </a:xfrm>
        </p:spPr>
        <p:txBody>
          <a:bodyPr/>
          <a:lstStyle/>
          <a:p>
            <a:r>
              <a:rPr lang="en-US" sz="1600"/>
              <a:t>CIS4360 Computer Security Fundamentals</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Rectangle 9"/>
          <p:cNvSpPr/>
          <p:nvPr/>
        </p:nvSpPr>
        <p:spPr>
          <a:xfrm>
            <a:off x="667661" y="2199189"/>
            <a:ext cx="10423716" cy="3108543"/>
          </a:xfrm>
          <a:prstGeom prst="rect">
            <a:avLst/>
          </a:prstGeom>
        </p:spPr>
        <p:txBody>
          <a:bodyPr wrap="square">
            <a:spAutoFit/>
          </a:bodyPr>
          <a:lstStyle/>
          <a:p>
            <a:pPr marR="0" lvl="0">
              <a:spcBef>
                <a:spcPts val="805"/>
              </a:spcBef>
              <a:spcAft>
                <a:spcPts val="0"/>
              </a:spcAft>
              <a:buClr>
                <a:srgbClr val="231F20"/>
              </a:buClr>
              <a:buSzPts val="1150"/>
              <a:tabLst>
                <a:tab pos="422910" algn="l"/>
              </a:tabLst>
            </a:pPr>
            <a:r>
              <a:rPr lang="en-US" sz="2400" b="1" i="1" spc="-5" dirty="0">
                <a:solidFill>
                  <a:srgbClr val="FFFF00"/>
                </a:solidFill>
                <a:ea typeface="Times New Roman" panose="02020603050405020304" pitchFamily="18" charset="0"/>
                <a:cs typeface="Times New Roman" panose="02020603050405020304" pitchFamily="18" charset="0"/>
              </a:rPr>
              <a:t>Symmetric</a:t>
            </a:r>
            <a:r>
              <a:rPr lang="en-US" sz="2400" b="1" spc="-5" dirty="0">
                <a:solidFill>
                  <a:srgbClr val="FFFF00"/>
                </a:solidFill>
                <a:ea typeface="Times New Roman" panose="02020603050405020304" pitchFamily="18" charset="0"/>
                <a:cs typeface="Times New Roman" panose="02020603050405020304" pitchFamily="18" charset="0"/>
              </a:rPr>
              <a:t> (key) Encryption</a:t>
            </a:r>
            <a:endParaRPr lang="en-US" sz="2400" b="1" dirty="0">
              <a:solidFill>
                <a:srgbClr val="FFFF00"/>
              </a:solidFill>
              <a:ea typeface="Times New Roman" panose="02020603050405020304" pitchFamily="18" charset="0"/>
              <a:cs typeface="Times New Roman" panose="02020603050405020304" pitchFamily="18" charset="0"/>
            </a:endParaRPr>
          </a:p>
          <a:p>
            <a:pPr marL="285750" indent="-285750">
              <a:spcBef>
                <a:spcPts val="805"/>
              </a:spcBef>
              <a:buClr>
                <a:srgbClr val="231F20"/>
              </a:buClr>
              <a:buSzPts val="1150"/>
              <a:buFont typeface="Wingdings" panose="05000000000000000000" pitchFamily="2" charset="2"/>
              <a:buChar char="Ø"/>
              <a:tabLst>
                <a:tab pos="422910" algn="l"/>
              </a:tabLst>
            </a:pPr>
            <a:r>
              <a:rPr lang="en-US" sz="2000" spc="-5" dirty="0">
                <a:solidFill>
                  <a:srgbClr val="FFFF00"/>
                </a:solidFill>
                <a:ea typeface="Times New Roman" panose="02020603050405020304" pitchFamily="18" charset="0"/>
                <a:cs typeface="Times New Roman" panose="02020603050405020304" pitchFamily="18" charset="0"/>
              </a:rPr>
              <a:t>encryption key </a:t>
            </a:r>
            <a:r>
              <a:rPr lang="en-US" sz="2000" b="1" spc="-5" dirty="0">
                <a:solidFill>
                  <a:srgbClr val="FFFF00"/>
                </a:solidFill>
                <a:ea typeface="Times New Roman" panose="02020603050405020304" pitchFamily="18" charset="0"/>
                <a:cs typeface="Times New Roman" panose="02020603050405020304" pitchFamily="18" charset="0"/>
                <a:sym typeface="Symbol"/>
              </a:rPr>
              <a:t></a:t>
            </a:r>
            <a:r>
              <a:rPr lang="en-US" sz="2000" spc="-5" dirty="0">
                <a:solidFill>
                  <a:srgbClr val="FFFF00"/>
                </a:solidFill>
                <a:ea typeface="Times New Roman" panose="02020603050405020304" pitchFamily="18" charset="0"/>
                <a:cs typeface="Times New Roman" panose="02020603050405020304" pitchFamily="18" charset="0"/>
              </a:rPr>
              <a:t> decryption key</a:t>
            </a:r>
          </a:p>
          <a:p>
            <a:pPr marL="285750" indent="-285750">
              <a:spcBef>
                <a:spcPts val="805"/>
              </a:spcBef>
              <a:buClr>
                <a:srgbClr val="231F20"/>
              </a:buClr>
              <a:buSzPts val="1150"/>
              <a:buFont typeface="Wingdings" panose="05000000000000000000" pitchFamily="2" charset="2"/>
              <a:buChar char="Ø"/>
              <a:tabLst>
                <a:tab pos="422910" algn="l"/>
              </a:tabLst>
            </a:pPr>
            <a:r>
              <a:rPr lang="en-US" sz="2000" spc="-5" dirty="0" err="1">
                <a:solidFill>
                  <a:schemeClr val="bg1"/>
                </a:solidFill>
                <a:ea typeface="Times New Roman" panose="02020603050405020304" pitchFamily="18" charset="0"/>
                <a:cs typeface="Times New Roman" panose="02020603050405020304" pitchFamily="18" charset="0"/>
              </a:rPr>
              <a:t>ciphertext</a:t>
            </a:r>
            <a:r>
              <a:rPr lang="en-US" sz="2000" dirty="0">
                <a:solidFill>
                  <a:schemeClr val="bg1"/>
                </a:solidFill>
                <a:ea typeface="Times New Roman" panose="02020603050405020304" pitchFamily="18" charset="0"/>
                <a:cs typeface="Times New Roman" panose="02020603050405020304" pitchFamily="18" charset="0"/>
              </a:rPr>
              <a:t>  =  </a:t>
            </a:r>
            <a:r>
              <a:rPr lang="en-US" sz="2000" spc="-5" dirty="0">
                <a:solidFill>
                  <a:schemeClr val="bg1"/>
                </a:solidFill>
                <a:ea typeface="Times New Roman" panose="02020603050405020304" pitchFamily="18" charset="0"/>
                <a:cs typeface="Times New Roman" panose="02020603050405020304" pitchFamily="18" charset="0"/>
              </a:rPr>
              <a:t>same</a:t>
            </a:r>
            <a:r>
              <a:rPr lang="en-US" sz="2000" spc="-10" dirty="0">
                <a:solidFill>
                  <a:schemeClr val="bg1"/>
                </a:solidFill>
                <a:ea typeface="Times New Roman" panose="02020603050405020304" pitchFamily="18" charset="0"/>
                <a:cs typeface="Times New Roman" panose="02020603050405020304" pitchFamily="18" charset="0"/>
              </a:rPr>
              <a:t> </a:t>
            </a:r>
            <a:r>
              <a:rPr lang="en-US" sz="2000" dirty="0">
                <a:solidFill>
                  <a:schemeClr val="bg1"/>
                </a:solidFill>
                <a:ea typeface="Times New Roman" panose="02020603050405020304" pitchFamily="18" charset="0"/>
                <a:cs typeface="Times New Roman" panose="02020603050405020304" pitchFamily="18" charset="0"/>
              </a:rPr>
              <a:t>length</a:t>
            </a:r>
            <a:r>
              <a:rPr lang="en-US" sz="2000" spc="-30" dirty="0">
                <a:solidFill>
                  <a:schemeClr val="bg1"/>
                </a:solidFill>
                <a:ea typeface="Times New Roman" panose="02020603050405020304" pitchFamily="18" charset="0"/>
                <a:cs typeface="Times New Roman" panose="02020603050405020304" pitchFamily="18" charset="0"/>
              </a:rPr>
              <a:t> </a:t>
            </a:r>
            <a:r>
              <a:rPr lang="en-US" sz="2000" spc="-5" dirty="0">
                <a:solidFill>
                  <a:schemeClr val="bg1"/>
                </a:solidFill>
                <a:ea typeface="Times New Roman" panose="02020603050405020304" pitchFamily="18" charset="0"/>
                <a:cs typeface="Times New Roman" panose="02020603050405020304" pitchFamily="18" charset="0"/>
              </a:rPr>
              <a:t>as</a:t>
            </a:r>
            <a:r>
              <a:rPr lang="en-US" sz="2000" spc="-20" dirty="0">
                <a:solidFill>
                  <a:schemeClr val="bg1"/>
                </a:solidFill>
                <a:ea typeface="Times New Roman" panose="02020603050405020304" pitchFamily="18" charset="0"/>
                <a:cs typeface="Times New Roman" panose="02020603050405020304" pitchFamily="18" charset="0"/>
              </a:rPr>
              <a:t> </a:t>
            </a:r>
            <a:r>
              <a:rPr lang="en-US" sz="2000" spc="-5" dirty="0">
                <a:solidFill>
                  <a:schemeClr val="bg1"/>
                </a:solidFill>
                <a:ea typeface="Times New Roman" panose="02020603050405020304" pitchFamily="18" charset="0"/>
                <a:cs typeface="Times New Roman" panose="02020603050405020304" pitchFamily="18" charset="0"/>
              </a:rPr>
              <a:t>plaintext</a:t>
            </a:r>
            <a:endParaRPr lang="en-US" sz="2000" dirty="0">
              <a:solidFill>
                <a:schemeClr val="bg1"/>
              </a:solidFill>
              <a:ea typeface="Times New Roman" panose="02020603050405020304" pitchFamily="18" charset="0"/>
              <a:cs typeface="Times New Roman" panose="02020603050405020304" pitchFamily="18" charset="0"/>
            </a:endParaRPr>
          </a:p>
          <a:p>
            <a:pPr marL="285750" marR="0" lvl="0" indent="-285750">
              <a:spcBef>
                <a:spcPts val="825"/>
              </a:spcBef>
              <a:spcAft>
                <a:spcPts val="0"/>
              </a:spcAft>
              <a:buClr>
                <a:srgbClr val="231F20"/>
              </a:buClr>
              <a:buSzPts val="1150"/>
              <a:buFont typeface="Wingdings" panose="05000000000000000000" pitchFamily="2" charset="2"/>
              <a:buChar char="Ø"/>
              <a:tabLst>
                <a:tab pos="422910" algn="l"/>
              </a:tabLst>
            </a:pPr>
            <a:r>
              <a:rPr lang="en-US" sz="2000" spc="-5" dirty="0">
                <a:solidFill>
                  <a:schemeClr val="bg1"/>
                </a:solidFill>
                <a:ea typeface="Times New Roman" panose="02020603050405020304" pitchFamily="18" charset="0"/>
                <a:cs typeface="Times New Roman" panose="02020603050405020304" pitchFamily="18" charset="0"/>
              </a:rPr>
              <a:t>substitution</a:t>
            </a:r>
            <a:r>
              <a:rPr lang="en-US" sz="2000" spc="-60" dirty="0">
                <a:solidFill>
                  <a:schemeClr val="bg1"/>
                </a:solidFill>
                <a:ea typeface="Times New Roman" panose="02020603050405020304" pitchFamily="18" charset="0"/>
                <a:cs typeface="Times New Roman" panose="02020603050405020304" pitchFamily="18" charset="0"/>
              </a:rPr>
              <a:t> </a:t>
            </a:r>
            <a:r>
              <a:rPr lang="en-US" sz="2000" spc="-5" dirty="0">
                <a:solidFill>
                  <a:schemeClr val="bg1"/>
                </a:solidFill>
                <a:ea typeface="Times New Roman" panose="02020603050405020304" pitchFamily="18" charset="0"/>
                <a:cs typeface="Times New Roman" panose="02020603050405020304" pitchFamily="18" charset="0"/>
              </a:rPr>
              <a:t>ciphers,</a:t>
            </a:r>
            <a:r>
              <a:rPr lang="en-US" sz="2000" spc="-45" dirty="0">
                <a:solidFill>
                  <a:schemeClr val="bg1"/>
                </a:solidFill>
                <a:ea typeface="Times New Roman" panose="02020603050405020304" pitchFamily="18" charset="0"/>
                <a:cs typeface="Times New Roman" panose="02020603050405020304" pitchFamily="18" charset="0"/>
              </a:rPr>
              <a:t> </a:t>
            </a:r>
            <a:r>
              <a:rPr lang="en-US" sz="2000" spc="-5" dirty="0">
                <a:solidFill>
                  <a:schemeClr val="bg1"/>
                </a:solidFill>
                <a:ea typeface="Times New Roman" panose="02020603050405020304" pitchFamily="18" charset="0"/>
                <a:cs typeface="Times New Roman" panose="02020603050405020304" pitchFamily="18" charset="0"/>
              </a:rPr>
              <a:t>DES,</a:t>
            </a:r>
            <a:r>
              <a:rPr lang="en-US" sz="2000" spc="-50" dirty="0">
                <a:solidFill>
                  <a:schemeClr val="bg1"/>
                </a:solidFill>
                <a:ea typeface="Times New Roman" panose="02020603050405020304" pitchFamily="18" charset="0"/>
                <a:cs typeface="Times New Roman" panose="02020603050405020304" pitchFamily="18" charset="0"/>
              </a:rPr>
              <a:t> AES, </a:t>
            </a:r>
            <a:r>
              <a:rPr lang="en-US" sz="2000" spc="-5" dirty="0">
                <a:solidFill>
                  <a:schemeClr val="bg1"/>
                </a:solidFill>
                <a:ea typeface="Times New Roman" panose="02020603050405020304" pitchFamily="18" charset="0"/>
                <a:cs typeface="Times New Roman" panose="02020603050405020304" pitchFamily="18" charset="0"/>
              </a:rPr>
              <a:t>IDEA </a:t>
            </a:r>
            <a:endParaRPr lang="en-US" sz="2000" dirty="0">
              <a:solidFill>
                <a:schemeClr val="bg1"/>
              </a:solidFill>
              <a:ea typeface="Times New Roman" panose="02020603050405020304" pitchFamily="18" charset="0"/>
              <a:cs typeface="Times New Roman" panose="02020603050405020304" pitchFamily="18" charset="0"/>
            </a:endParaRPr>
          </a:p>
          <a:p>
            <a:pPr marL="147955" marR="0">
              <a:spcAft>
                <a:spcPts val="0"/>
              </a:spcAft>
            </a:pPr>
            <a:endParaRPr lang="en-US" b="1" spc="-5" dirty="0">
              <a:solidFill>
                <a:srgbClr val="231F20"/>
              </a:solidFill>
              <a:latin typeface="Times New Roman" panose="02020603050405020304" pitchFamily="18" charset="0"/>
              <a:ea typeface="Calibri" panose="020F0502020204030204" pitchFamily="34" charset="0"/>
              <a:cs typeface="Times New Roman" panose="02020603050405020304" pitchFamily="18" charset="0"/>
            </a:endParaRPr>
          </a:p>
          <a:p>
            <a:pPr marL="147955" marR="0">
              <a:spcAft>
                <a:spcPts val="0"/>
              </a:spcAft>
            </a:pPr>
            <a:r>
              <a:rPr lang="en-US" sz="2200" b="1" spc="-5" dirty="0">
                <a:solidFill>
                  <a:srgbClr val="231F20"/>
                </a:solidFill>
                <a:ea typeface="Calibri" panose="020F0502020204030204" pitchFamily="34" charset="0"/>
                <a:cs typeface="Times New Roman" panose="02020603050405020304" pitchFamily="18" charset="0"/>
              </a:rPr>
              <a:t>Message</a:t>
            </a:r>
            <a:r>
              <a:rPr lang="en-US" sz="2200" b="1" spc="-35" dirty="0">
                <a:solidFill>
                  <a:srgbClr val="231F20"/>
                </a:solidFill>
                <a:ea typeface="Calibri" panose="020F0502020204030204" pitchFamily="34" charset="0"/>
                <a:cs typeface="Times New Roman" panose="02020603050405020304" pitchFamily="18" charset="0"/>
              </a:rPr>
              <a:t> </a:t>
            </a:r>
            <a:r>
              <a:rPr lang="en-US" sz="2200" b="1" spc="-5" dirty="0">
                <a:solidFill>
                  <a:srgbClr val="231F20"/>
                </a:solidFill>
                <a:ea typeface="Calibri" panose="020F0502020204030204" pitchFamily="34" charset="0"/>
                <a:cs typeface="Times New Roman" panose="02020603050405020304" pitchFamily="18" charset="0"/>
              </a:rPr>
              <a:t>transmission</a:t>
            </a:r>
            <a:endParaRPr lang="en-US" sz="2200" b="1" spc="230" dirty="0">
              <a:solidFill>
                <a:srgbClr val="231F20"/>
              </a:solidFill>
              <a:ea typeface="Calibri" panose="020F0502020204030204" pitchFamily="34" charset="0"/>
              <a:cs typeface="Times New Roman" panose="02020603050405020304" pitchFamily="18" charset="0"/>
            </a:endParaRPr>
          </a:p>
          <a:p>
            <a:pPr marL="147955" marR="0">
              <a:spcAft>
                <a:spcPts val="0"/>
              </a:spcAft>
            </a:pPr>
            <a:r>
              <a:rPr lang="en-US" sz="2000" dirty="0">
                <a:solidFill>
                  <a:srgbClr val="231F20"/>
                </a:solidFill>
                <a:ea typeface="Calibri" panose="020F0502020204030204" pitchFamily="34" charset="0"/>
                <a:cs typeface="Times New Roman" panose="02020603050405020304" pitchFamily="18" charset="0"/>
              </a:rPr>
              <a:t>agree</a:t>
            </a:r>
            <a:r>
              <a:rPr lang="en-US" sz="2000" spc="-50" dirty="0">
                <a:solidFill>
                  <a:srgbClr val="231F20"/>
                </a:solidFill>
                <a:ea typeface="Calibri" panose="020F0502020204030204" pitchFamily="34" charset="0"/>
                <a:cs typeface="Times New Roman" panose="02020603050405020304" pitchFamily="18" charset="0"/>
              </a:rPr>
              <a:t> </a:t>
            </a:r>
            <a:r>
              <a:rPr lang="en-US" sz="2000" dirty="0">
                <a:solidFill>
                  <a:srgbClr val="231F20"/>
                </a:solidFill>
                <a:ea typeface="Calibri" panose="020F0502020204030204" pitchFamily="34" charset="0"/>
                <a:cs typeface="Times New Roman" panose="02020603050405020304" pitchFamily="18" charset="0"/>
              </a:rPr>
              <a:t>on</a:t>
            </a:r>
            <a:r>
              <a:rPr lang="en-US" sz="2000" spc="-30" dirty="0">
                <a:solidFill>
                  <a:srgbClr val="231F20"/>
                </a:solidFill>
                <a:ea typeface="Calibri" panose="020F0502020204030204" pitchFamily="34" charset="0"/>
                <a:cs typeface="Times New Roman" panose="02020603050405020304" pitchFamily="18" charset="0"/>
              </a:rPr>
              <a:t> </a:t>
            </a:r>
            <a:r>
              <a:rPr lang="en-US" sz="2000" spc="-10" dirty="0">
                <a:solidFill>
                  <a:srgbClr val="231F20"/>
                </a:solidFill>
                <a:ea typeface="Calibri" panose="020F0502020204030204" pitchFamily="34" charset="0"/>
                <a:cs typeface="Times New Roman" panose="02020603050405020304" pitchFamily="18" charset="0"/>
              </a:rPr>
              <a:t>key</a:t>
            </a:r>
            <a:r>
              <a:rPr lang="en-US" sz="2000" spc="-50" dirty="0">
                <a:solidFill>
                  <a:srgbClr val="231F20"/>
                </a:solidFill>
                <a:ea typeface="Calibri" panose="020F0502020204030204" pitchFamily="34" charset="0"/>
                <a:cs typeface="Times New Roman" panose="02020603050405020304" pitchFamily="18" charset="0"/>
              </a:rPr>
              <a:t> </a:t>
            </a:r>
            <a:r>
              <a:rPr lang="en-US" sz="2000" spc="-5" dirty="0">
                <a:solidFill>
                  <a:srgbClr val="231F20"/>
                </a:solidFill>
                <a:ea typeface="Calibri" panose="020F0502020204030204" pitchFamily="34" charset="0"/>
                <a:cs typeface="Times New Roman" panose="02020603050405020304" pitchFamily="18" charset="0"/>
              </a:rPr>
              <a:t>(</a:t>
            </a:r>
            <a:r>
              <a:rPr lang="en-US" sz="2000" spc="-5" dirty="0">
                <a:solidFill>
                  <a:srgbClr val="FF0000"/>
                </a:solidFill>
                <a:ea typeface="Calibri" panose="020F0502020204030204" pitchFamily="34" charset="0"/>
                <a:cs typeface="Times New Roman" panose="02020603050405020304" pitchFamily="18" charset="0"/>
              </a:rPr>
              <a:t>how?</a:t>
            </a:r>
            <a:r>
              <a:rPr lang="en-US" sz="2000" spc="-5" dirty="0">
                <a:solidFill>
                  <a:srgbClr val="231F20"/>
                </a:solidFill>
                <a:ea typeface="Calibri" panose="020F0502020204030204" pitchFamily="34" charset="0"/>
                <a:cs typeface="Times New Roman" panose="02020603050405020304" pitchFamily="18" charset="0"/>
              </a:rPr>
              <a:t>),</a:t>
            </a:r>
            <a:r>
              <a:rPr lang="en-US" sz="2000" spc="-55" dirty="0">
                <a:solidFill>
                  <a:srgbClr val="231F20"/>
                </a:solidFill>
                <a:ea typeface="Calibri" panose="020F0502020204030204" pitchFamily="34" charset="0"/>
                <a:cs typeface="Times New Roman" panose="02020603050405020304" pitchFamily="18" charset="0"/>
              </a:rPr>
              <a:t> </a:t>
            </a:r>
            <a:r>
              <a:rPr lang="en-US" sz="2000" dirty="0">
                <a:solidFill>
                  <a:srgbClr val="231F20"/>
                </a:solidFill>
                <a:ea typeface="Calibri" panose="020F0502020204030204" pitchFamily="34" charset="0"/>
                <a:cs typeface="Times New Roman" panose="02020603050405020304" pitchFamily="18" charset="0"/>
              </a:rPr>
              <a:t>communicate</a:t>
            </a:r>
            <a:r>
              <a:rPr lang="en-US" sz="2000" spc="-75" dirty="0">
                <a:solidFill>
                  <a:srgbClr val="231F20"/>
                </a:solidFill>
                <a:ea typeface="Calibri" panose="020F0502020204030204" pitchFamily="34" charset="0"/>
                <a:cs typeface="Times New Roman" panose="02020603050405020304" pitchFamily="18" charset="0"/>
              </a:rPr>
              <a:t> </a:t>
            </a:r>
            <a:r>
              <a:rPr lang="en-US" sz="2000" spc="-15" dirty="0">
                <a:solidFill>
                  <a:srgbClr val="231F20"/>
                </a:solidFill>
                <a:ea typeface="Calibri" panose="020F0502020204030204" pitchFamily="34" charset="0"/>
                <a:cs typeface="Times New Roman" panose="02020603050405020304" pitchFamily="18" charset="0"/>
              </a:rPr>
              <a:t>over</a:t>
            </a:r>
            <a:r>
              <a:rPr lang="en-US" sz="2000" spc="-20" dirty="0">
                <a:solidFill>
                  <a:srgbClr val="231F20"/>
                </a:solidFill>
                <a:ea typeface="Calibri" panose="020F0502020204030204" pitchFamily="34" charset="0"/>
                <a:cs typeface="Times New Roman" panose="02020603050405020304" pitchFamily="18" charset="0"/>
              </a:rPr>
              <a:t> </a:t>
            </a:r>
            <a:r>
              <a:rPr lang="en-US" sz="2000" spc="-5" dirty="0">
                <a:solidFill>
                  <a:srgbClr val="231F20"/>
                </a:solidFill>
                <a:ea typeface="Calibri" panose="020F0502020204030204" pitchFamily="34" charset="0"/>
                <a:cs typeface="Times New Roman" panose="02020603050405020304" pitchFamily="18" charset="0"/>
              </a:rPr>
              <a:t>insecure</a:t>
            </a:r>
            <a:r>
              <a:rPr lang="en-US" sz="2000" spc="-50" dirty="0">
                <a:solidFill>
                  <a:srgbClr val="231F20"/>
                </a:solidFill>
                <a:ea typeface="Calibri" panose="020F0502020204030204" pitchFamily="34" charset="0"/>
                <a:cs typeface="Times New Roman" panose="02020603050405020304" pitchFamily="18" charset="0"/>
              </a:rPr>
              <a:t> </a:t>
            </a:r>
            <a:r>
              <a:rPr lang="en-US" sz="2000" dirty="0">
                <a:solidFill>
                  <a:srgbClr val="231F20"/>
                </a:solidFill>
                <a:ea typeface="Calibri" panose="020F0502020204030204" pitchFamily="34" charset="0"/>
                <a:cs typeface="Times New Roman" panose="02020603050405020304" pitchFamily="18" charset="0"/>
              </a:rPr>
              <a:t>channel</a:t>
            </a:r>
            <a:endParaRPr lang="en-US" sz="2000" dirty="0">
              <a:ea typeface="Calibri" panose="020F0502020204030204" pitchFamily="34" charset="0"/>
              <a:cs typeface="Times New Roman" panose="02020603050405020304" pitchFamily="18" charset="0"/>
            </a:endParaRPr>
          </a:p>
          <a:p>
            <a:pPr marL="147955" marR="0">
              <a:spcBef>
                <a:spcPts val="1200"/>
              </a:spcBef>
              <a:spcAft>
                <a:spcPts val="0"/>
              </a:spcAft>
            </a:pPr>
            <a:r>
              <a:rPr lang="en-US" sz="2200" b="1" spc="-5" dirty="0">
                <a:solidFill>
                  <a:srgbClr val="231F20"/>
                </a:solidFill>
                <a:ea typeface="Times New Roman" panose="02020603050405020304" pitchFamily="18" charset="0"/>
                <a:cs typeface="Times New Roman" panose="02020603050405020304" pitchFamily="18" charset="0"/>
              </a:rPr>
              <a:t>Secure</a:t>
            </a:r>
            <a:r>
              <a:rPr lang="en-US" sz="2200" b="1" spc="-45" dirty="0">
                <a:solidFill>
                  <a:srgbClr val="231F20"/>
                </a:solidFill>
                <a:ea typeface="Times New Roman" panose="02020603050405020304" pitchFamily="18" charset="0"/>
                <a:cs typeface="Times New Roman" panose="02020603050405020304" pitchFamily="18" charset="0"/>
              </a:rPr>
              <a:t> key </a:t>
            </a:r>
            <a:r>
              <a:rPr lang="en-US" sz="2200" b="1" spc="-5" dirty="0">
                <a:solidFill>
                  <a:srgbClr val="231F20"/>
                </a:solidFill>
                <a:ea typeface="Times New Roman" panose="02020603050405020304" pitchFamily="18" charset="0"/>
                <a:cs typeface="Times New Roman" panose="02020603050405020304" pitchFamily="18" charset="0"/>
              </a:rPr>
              <a:t>storage:</a:t>
            </a:r>
            <a:r>
              <a:rPr lang="en-US" sz="2200" b="1" spc="190" dirty="0">
                <a:solidFill>
                  <a:srgbClr val="231F20"/>
                </a:solidFill>
                <a:ea typeface="Times New Roman" panose="02020603050405020304" pitchFamily="18" charset="0"/>
                <a:cs typeface="Times New Roman" panose="02020603050405020304" pitchFamily="18" charset="0"/>
              </a:rPr>
              <a:t> </a:t>
            </a:r>
            <a:r>
              <a:rPr lang="en-US" sz="2200" dirty="0">
                <a:solidFill>
                  <a:srgbClr val="231F20"/>
                </a:solidFill>
                <a:ea typeface="Times New Roman" panose="02020603050405020304" pitchFamily="18" charset="0"/>
                <a:cs typeface="Times New Roman" panose="02020603050405020304" pitchFamily="18" charset="0"/>
              </a:rPr>
              <a:t>how?</a:t>
            </a:r>
            <a:endParaRPr lang="en-US" sz="2200" dirty="0">
              <a:effectLst/>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3" name="Ink 22"/>
              <p14:cNvContentPartPr/>
              <p14:nvPr/>
            </p14:nvContentPartPr>
            <p14:xfrm>
              <a:off x="2725216" y="902254"/>
              <a:ext cx="2118240" cy="362160"/>
            </p14:xfrm>
          </p:contentPart>
        </mc:Choice>
        <mc:Fallback xmlns="">
          <p:pic>
            <p:nvPicPr>
              <p:cNvPr id="23" name="Ink 22"/>
              <p:cNvPicPr/>
              <p:nvPr/>
            </p:nvPicPr>
            <p:blipFill>
              <a:blip r:embed="rId4"/>
              <a:stretch>
                <a:fillRect/>
              </a:stretch>
            </p:blipFill>
            <p:spPr>
              <a:xfrm>
                <a:off x="2716936" y="896854"/>
                <a:ext cx="2136960" cy="378720"/>
              </a:xfrm>
              <a:prstGeom prst="rect">
                <a:avLst/>
              </a:prstGeom>
            </p:spPr>
          </p:pic>
        </mc:Fallback>
      </mc:AlternateContent>
    </p:spTree>
    <p:extLst>
      <p:ext uri="{BB962C8B-B14F-4D97-AF65-F5344CB8AC3E}">
        <p14:creationId xmlns:p14="http://schemas.microsoft.com/office/powerpoint/2010/main" val="255147003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6902</TotalTime>
  <Words>2966</Words>
  <Application>Microsoft Office PowerPoint</Application>
  <PresentationFormat>Custom</PresentationFormat>
  <Paragraphs>762</Paragraphs>
  <Slides>45</Slides>
  <Notes>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Slice</vt:lpstr>
      <vt:lpstr>Cis4360 / CIS5379   COMPUTER SECURITY FUNDAMENTALS</vt:lpstr>
      <vt:lpstr>About the course</vt:lpstr>
      <vt:lpstr>Definitions</vt:lpstr>
      <vt:lpstr>hOW does cryptography WORK?</vt:lpstr>
      <vt:lpstr>Threat model  Alice, Bob: honest Malory: adversary </vt:lpstr>
      <vt:lpstr>Threat model  Alice, Bob: honest Malory: adversary </vt:lpstr>
      <vt:lpstr>Basic Concepts,  glossary</vt:lpstr>
      <vt:lpstr>cipher Attacks</vt:lpstr>
      <vt:lpstr>Secret Key Cryptography</vt:lpstr>
      <vt:lpstr>Public Key Cryptography</vt:lpstr>
      <vt:lpstr>Public key cryptography</vt:lpstr>
      <vt:lpstr>Public Key Cryptography</vt:lpstr>
      <vt:lpstr>Public key cryptography</vt:lpstr>
      <vt:lpstr>Unconditional &amp; Computational Security</vt:lpstr>
      <vt:lpstr>Hash Functions</vt:lpstr>
      <vt:lpstr>Digital signatures</vt:lpstr>
      <vt:lpstr>A Brief History of classical cryptography</vt:lpstr>
      <vt:lpstr>A Brief History of classical cryptography</vt:lpstr>
      <vt:lpstr>Machine ciphers</vt:lpstr>
      <vt:lpstr>Classical Cryptographic Techniques</vt:lpstr>
      <vt:lpstr>Caesar Cipher - a monoalphabetic cipher</vt:lpstr>
      <vt:lpstr>PowerPoint Presentation</vt:lpstr>
      <vt:lpstr>Cryptanalysis of the Caesar Cipher</vt:lpstr>
      <vt:lpstr>Polyalphabetic Substitution, Vigenère Cipher </vt:lpstr>
      <vt:lpstr>Transposition Ciphers</vt:lpstr>
      <vt:lpstr>Transposition ciphers</vt:lpstr>
      <vt:lpstr>Cryptanalysis of Row Transposition ciphers</vt:lpstr>
      <vt:lpstr>Product ciphers</vt:lpstr>
      <vt:lpstr>ADFGVX Product Cipher</vt:lpstr>
      <vt:lpstr>ADFGVX Product Cipher – a. substitution table</vt:lpstr>
      <vt:lpstr>ADFGVX Product Cipher -- B. Keyed Transposition  </vt:lpstr>
      <vt:lpstr>enigma</vt:lpstr>
      <vt:lpstr>Wireless &amp; Cellular Communication Networks from 1G to 5G</vt:lpstr>
      <vt:lpstr>1G Advanced Mobile Phone Services (AMPS) architecture</vt:lpstr>
      <vt:lpstr>2G Global System for Mobile Communication (GSM) architecture </vt:lpstr>
      <vt:lpstr>3G Universal Mobile Telecommunications Service (UMTS) architecture</vt:lpstr>
      <vt:lpstr>4G Long Term Evolution (LTE) Network architecture</vt:lpstr>
      <vt:lpstr>5G Non-standalone architecture (NSA)</vt:lpstr>
      <vt:lpstr>PowerPoint Presentation</vt:lpstr>
      <vt:lpstr>CaBle or wireless The Wave-Particle Duality Principle &amp; the Uncertainty Principle</vt:lpstr>
      <vt:lpstr>CaBle or wireless The Wave-Particle Duality Principle &amp; the Uncertainty Principle</vt:lpstr>
      <vt:lpstr>         CaBle or wireless The Wave-Particle Duality Principle &amp; the Uncertainty Principle</vt:lpstr>
      <vt:lpstr>         QUANTUM CRYPTO</vt:lpstr>
      <vt:lpstr>         QUANTUM CRYPTO</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4930   Introduction to cryptography</dc:title>
  <dc:creator>Mike</dc:creator>
  <cp:lastModifiedBy>Burmester</cp:lastModifiedBy>
  <cp:revision>318</cp:revision>
  <cp:lastPrinted>2024-08-23T18:20:12Z</cp:lastPrinted>
  <dcterms:created xsi:type="dcterms:W3CDTF">2015-08-20T13:43:32Z</dcterms:created>
  <dcterms:modified xsi:type="dcterms:W3CDTF">2024-08-26T17:17:57Z</dcterms:modified>
</cp:coreProperties>
</file>